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6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87426E-98A3-4D99-B8D3-8C50314229E2}" type="datetimeFigureOut">
              <a:rPr lang="en-US" smtClean="0"/>
              <a:pPr/>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1B843-2CDD-4103-9BDF-535AC80E5C1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87426E-98A3-4D99-B8D3-8C50314229E2}" type="datetimeFigureOut">
              <a:rPr lang="en-US" smtClean="0"/>
              <a:pPr/>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1B843-2CDD-4103-9BDF-535AC80E5C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87426E-98A3-4D99-B8D3-8C50314229E2}" type="datetimeFigureOut">
              <a:rPr lang="en-US" smtClean="0"/>
              <a:pPr/>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1B843-2CDD-4103-9BDF-535AC80E5C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87426E-98A3-4D99-B8D3-8C50314229E2}" type="datetimeFigureOut">
              <a:rPr lang="en-US" smtClean="0"/>
              <a:pPr/>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1B843-2CDD-4103-9BDF-535AC80E5C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87426E-98A3-4D99-B8D3-8C50314229E2}" type="datetimeFigureOut">
              <a:rPr lang="en-US" smtClean="0"/>
              <a:pPr/>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1B843-2CDD-4103-9BDF-535AC80E5C1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87426E-98A3-4D99-B8D3-8C50314229E2}" type="datetimeFigureOut">
              <a:rPr lang="en-US" smtClean="0"/>
              <a:pPr/>
              <a:t>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1B843-2CDD-4103-9BDF-535AC80E5C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87426E-98A3-4D99-B8D3-8C50314229E2}" type="datetimeFigureOut">
              <a:rPr lang="en-US" smtClean="0"/>
              <a:pPr/>
              <a:t>2/17/2014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21B843-2CDD-4103-9BDF-535AC80E5C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87426E-98A3-4D99-B8D3-8C50314229E2}" type="datetimeFigureOut">
              <a:rPr lang="en-US" smtClean="0"/>
              <a:pPr/>
              <a:t>2/17/2014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21B843-2CDD-4103-9BDF-535AC80E5C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87426E-98A3-4D99-B8D3-8C50314229E2}" type="datetimeFigureOut">
              <a:rPr lang="en-US" smtClean="0"/>
              <a:pPr/>
              <a:t>2/17/2014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21B843-2CDD-4103-9BDF-535AC80E5C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87426E-98A3-4D99-B8D3-8C50314229E2}" type="datetimeFigureOut">
              <a:rPr lang="en-US" smtClean="0"/>
              <a:pPr/>
              <a:t>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1B843-2CDD-4103-9BDF-535AC80E5C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87426E-98A3-4D99-B8D3-8C50314229E2}" type="datetimeFigureOut">
              <a:rPr lang="en-US" smtClean="0"/>
              <a:pPr/>
              <a:t>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1B843-2CDD-4103-9BDF-535AC80E5C1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87426E-98A3-4D99-B8D3-8C50314229E2}" type="datetimeFigureOut">
              <a:rPr lang="en-US" smtClean="0"/>
              <a:pPr/>
              <a:t>2/17/2014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21B843-2CDD-4103-9BDF-535AC80E5C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Chemistry </a:t>
            </a:r>
            <a:r>
              <a:rPr lang="en-US" dirty="0" err="1" smtClean="0"/>
              <a:t>Bellringers</a:t>
            </a:r>
            <a:endParaRPr lang="en-US" dirty="0"/>
          </a:p>
        </p:txBody>
      </p:sp>
      <p:sp>
        <p:nvSpPr>
          <p:cNvPr id="3" name="Subtitle 2"/>
          <p:cNvSpPr>
            <a:spLocks noGrp="1"/>
          </p:cNvSpPr>
          <p:nvPr>
            <p:ph type="subTitle" idx="1"/>
          </p:nvPr>
        </p:nvSpPr>
        <p:spPr/>
        <p:txBody>
          <a:bodyPr/>
          <a:lstStyle/>
          <a:p>
            <a:r>
              <a:rPr lang="en-US" dirty="0" smtClean="0"/>
              <a:t>February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228600" y="838200"/>
            <a:ext cx="8574977" cy="3962400"/>
          </a:xfrm>
          <a:prstGeom prst="rect">
            <a:avLst/>
          </a:prstGeom>
          <a:noFill/>
          <a:ln w="9525">
            <a:noFill/>
            <a:miter lim="800000"/>
            <a:headEnd/>
            <a:tailEnd/>
          </a:ln>
        </p:spPr>
      </p:pic>
      <p:sp>
        <p:nvSpPr>
          <p:cNvPr id="5" name="Rectangle 4"/>
          <p:cNvSpPr/>
          <p:nvPr/>
        </p:nvSpPr>
        <p:spPr>
          <a:xfrm>
            <a:off x="1219200" y="2514600"/>
            <a:ext cx="75438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dirty="0" smtClean="0"/>
              <a:t>Homework + Extra Credit opportunities</a:t>
            </a:r>
            <a:endParaRPr lang="en-US" b="1" dirty="0"/>
          </a:p>
        </p:txBody>
      </p:sp>
      <p:sp>
        <p:nvSpPr>
          <p:cNvPr id="3" name="Content Placeholder 2"/>
          <p:cNvSpPr>
            <a:spLocks noGrp="1"/>
          </p:cNvSpPr>
          <p:nvPr>
            <p:ph idx="1"/>
          </p:nvPr>
        </p:nvSpPr>
        <p:spPr>
          <a:xfrm>
            <a:off x="457200" y="1752600"/>
            <a:ext cx="8229600" cy="4373563"/>
          </a:xfrm>
        </p:spPr>
        <p:txBody>
          <a:bodyPr/>
          <a:lstStyle/>
          <a:p>
            <a:r>
              <a:rPr lang="en-US" dirty="0" smtClean="0"/>
              <a:t>Homework for Friday: Read Ch. 19 #s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AP </a:t>
            </a:r>
            <a:r>
              <a:rPr lang="en-US" b="1" dirty="0" err="1" smtClean="0"/>
              <a:t>Chem</a:t>
            </a:r>
            <a:r>
              <a:rPr lang="en-US" b="1" dirty="0" smtClean="0"/>
              <a:t> </a:t>
            </a:r>
            <a:r>
              <a:rPr lang="en-US" b="1" dirty="0" err="1" smtClean="0"/>
              <a:t>bellringer</a:t>
            </a:r>
            <a:r>
              <a:rPr lang="en-US" b="1" dirty="0" smtClean="0"/>
              <a:t>, 2/4/14:</a:t>
            </a:r>
            <a:endParaRPr lang="en-US" b="1" dirty="0"/>
          </a:p>
        </p:txBody>
      </p:sp>
      <p:sp>
        <p:nvSpPr>
          <p:cNvPr id="3" name="Content Placeholder 2"/>
          <p:cNvSpPr>
            <a:spLocks noGrp="1"/>
          </p:cNvSpPr>
          <p:nvPr>
            <p:ph idx="1"/>
          </p:nvPr>
        </p:nvSpPr>
        <p:spPr>
          <a:xfrm>
            <a:off x="228600" y="1219200"/>
            <a:ext cx="8686800" cy="4906963"/>
          </a:xfrm>
        </p:spPr>
        <p:txBody>
          <a:bodyPr/>
          <a:lstStyle/>
          <a:p>
            <a:pPr marL="0" indent="0">
              <a:buNone/>
            </a:pPr>
            <a:r>
              <a:rPr lang="en-US" dirty="0" smtClean="0"/>
              <a:t>The elements K and </a:t>
            </a:r>
            <a:r>
              <a:rPr lang="en-US" dirty="0" err="1" smtClean="0"/>
              <a:t>Cl</a:t>
            </a:r>
            <a:r>
              <a:rPr lang="en-US" dirty="0" smtClean="0"/>
              <a:t> react to form the compound </a:t>
            </a:r>
            <a:r>
              <a:rPr lang="en-US" dirty="0" err="1" smtClean="0"/>
              <a:t>KCl</a:t>
            </a:r>
            <a:r>
              <a:rPr lang="en-US" dirty="0" smtClean="0"/>
              <a:t> through the reaction below:</a:t>
            </a:r>
          </a:p>
          <a:p>
            <a:pPr marL="0" indent="0">
              <a:buNone/>
              <a:tabLst>
                <a:tab pos="465138" algn="l"/>
                <a:tab pos="5260975" algn="l"/>
              </a:tabLst>
            </a:pPr>
            <a:r>
              <a:rPr lang="en-US" dirty="0"/>
              <a:t>	</a:t>
            </a:r>
            <a:r>
              <a:rPr lang="en-US" dirty="0" smtClean="0"/>
              <a:t>K (</a:t>
            </a:r>
            <a:r>
              <a:rPr lang="en-US" i="1" dirty="0" smtClean="0"/>
              <a:t>s</a:t>
            </a:r>
            <a:r>
              <a:rPr lang="en-US" dirty="0" smtClean="0"/>
              <a:t>) + ½ Cl</a:t>
            </a:r>
            <a:r>
              <a:rPr lang="en-US" baseline="-25000" dirty="0" smtClean="0"/>
              <a:t>2</a:t>
            </a:r>
            <a:r>
              <a:rPr lang="en-US" dirty="0" smtClean="0"/>
              <a:t> (</a:t>
            </a:r>
            <a:r>
              <a:rPr lang="en-US" i="1" dirty="0" smtClean="0"/>
              <a:t>g</a:t>
            </a:r>
            <a:r>
              <a:rPr lang="en-US" dirty="0" smtClean="0"/>
              <a:t>) </a:t>
            </a:r>
            <a:r>
              <a:rPr lang="en-US" dirty="0" smtClean="0">
                <a:sym typeface="Wingdings" pitchFamily="2" charset="2"/>
              </a:rPr>
              <a:t> </a:t>
            </a:r>
            <a:r>
              <a:rPr lang="en-US" dirty="0" err="1" smtClean="0">
                <a:sym typeface="Wingdings" pitchFamily="2" charset="2"/>
              </a:rPr>
              <a:t>KCl</a:t>
            </a:r>
            <a:r>
              <a:rPr lang="en-US" dirty="0" smtClean="0">
                <a:sym typeface="Wingdings" pitchFamily="2" charset="2"/>
              </a:rPr>
              <a:t> (</a:t>
            </a:r>
            <a:r>
              <a:rPr lang="en-US" i="1" dirty="0" smtClean="0">
                <a:sym typeface="Wingdings" pitchFamily="2" charset="2"/>
              </a:rPr>
              <a:t>s</a:t>
            </a:r>
            <a:r>
              <a:rPr lang="en-US" dirty="0" smtClean="0">
                <a:sym typeface="Wingdings" pitchFamily="2" charset="2"/>
              </a:rPr>
              <a:t>)	</a:t>
            </a:r>
            <a:r>
              <a:rPr lang="en-US" dirty="0" smtClean="0">
                <a:sym typeface="Symbol"/>
              </a:rPr>
              <a:t></a:t>
            </a:r>
            <a:r>
              <a:rPr lang="en-US" i="1" dirty="0" smtClean="0">
                <a:sym typeface="Wingdings" pitchFamily="2" charset="2"/>
              </a:rPr>
              <a:t>H</a:t>
            </a:r>
            <a:r>
              <a:rPr lang="en-US" dirty="0" smtClean="0">
                <a:sym typeface="Wingdings" pitchFamily="2" charset="2"/>
              </a:rPr>
              <a:t> = -437 kJ/mol</a:t>
            </a:r>
          </a:p>
          <a:p>
            <a:pPr marL="0" indent="0">
              <a:buNone/>
              <a:tabLst>
                <a:tab pos="465138" algn="l"/>
                <a:tab pos="5260975" algn="l"/>
              </a:tabLst>
            </a:pPr>
            <a:endParaRPr lang="en-US" dirty="0">
              <a:sym typeface="Wingdings" pitchFamily="2" charset="2"/>
            </a:endParaRPr>
          </a:p>
          <a:p>
            <a:pPr marL="0" indent="0">
              <a:buNone/>
              <a:tabLst>
                <a:tab pos="465138" algn="l"/>
                <a:tab pos="5260975" algn="l"/>
              </a:tabLst>
            </a:pPr>
            <a:r>
              <a:rPr lang="en-US" dirty="0" smtClean="0">
                <a:sym typeface="Wingdings" pitchFamily="2" charset="2"/>
              </a:rPr>
              <a:t>How much heat is released or absorbed when 0.050 mol of Cl</a:t>
            </a:r>
            <a:r>
              <a:rPr lang="en-US" baseline="-25000" dirty="0" smtClean="0">
                <a:sym typeface="Wingdings" pitchFamily="2" charset="2"/>
              </a:rPr>
              <a:t>2</a:t>
            </a:r>
            <a:r>
              <a:rPr lang="en-US" dirty="0" smtClean="0">
                <a:sym typeface="Wingdings" pitchFamily="2" charset="2"/>
              </a:rPr>
              <a:t> (g) is formed from </a:t>
            </a:r>
            <a:r>
              <a:rPr lang="en-US" dirty="0" err="1" smtClean="0">
                <a:sym typeface="Wingdings" pitchFamily="2" charset="2"/>
              </a:rPr>
              <a:t>KCl</a:t>
            </a:r>
            <a:r>
              <a:rPr lang="en-US" dirty="0" smtClean="0">
                <a:sym typeface="Wingdings" pitchFamily="2" charset="2"/>
              </a:rPr>
              <a:t>?</a:t>
            </a:r>
            <a:endParaRPr lang="en-US" dirty="0" smtClean="0"/>
          </a:p>
          <a:p>
            <a:pPr marL="0" indent="0">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err="1" smtClean="0"/>
              <a:t>Calorimetry</a:t>
            </a:r>
            <a:r>
              <a:rPr lang="en-US" b="1" dirty="0" smtClean="0"/>
              <a:t> Lab questions</a:t>
            </a:r>
            <a:endParaRPr lang="en-US" b="1" dirty="0"/>
          </a:p>
        </p:txBody>
      </p:sp>
      <p:sp>
        <p:nvSpPr>
          <p:cNvPr id="3" name="Content Placeholder 2"/>
          <p:cNvSpPr>
            <a:spLocks noGrp="1"/>
          </p:cNvSpPr>
          <p:nvPr>
            <p:ph idx="1"/>
          </p:nvPr>
        </p:nvSpPr>
        <p:spPr>
          <a:xfrm>
            <a:off x="304800" y="1066800"/>
            <a:ext cx="8610600" cy="5562600"/>
          </a:xfrm>
        </p:spPr>
        <p:txBody>
          <a:bodyPr>
            <a:normAutofit fontScale="77500" lnSpcReduction="20000"/>
          </a:bodyPr>
          <a:lstStyle/>
          <a:p>
            <a:pPr marL="514350" indent="-514350">
              <a:buAutoNum type="arabicPeriod"/>
            </a:pPr>
            <a:r>
              <a:rPr lang="en-US" dirty="0" smtClean="0"/>
              <a:t>Calculate </a:t>
            </a:r>
            <a:r>
              <a:rPr lang="en-US" dirty="0"/>
              <a:t>the mass of food combusted (grams). </a:t>
            </a:r>
            <a:endParaRPr lang="en-US" dirty="0" smtClean="0"/>
          </a:p>
          <a:p>
            <a:pPr marL="514350" indent="-514350">
              <a:buNone/>
            </a:pPr>
            <a:endParaRPr lang="en-US" dirty="0" smtClean="0"/>
          </a:p>
          <a:p>
            <a:pPr>
              <a:buNone/>
            </a:pPr>
            <a:r>
              <a:rPr lang="en-US" dirty="0" smtClean="0"/>
              <a:t>2. Calculate </a:t>
            </a:r>
            <a:r>
              <a:rPr lang="en-US" dirty="0"/>
              <a:t>the change in temperature of the water (ΔT) due to heating by the fuel (°C).  </a:t>
            </a:r>
            <a:endParaRPr lang="en-US" dirty="0" smtClean="0"/>
          </a:p>
          <a:p>
            <a:pPr>
              <a:buNone/>
            </a:pPr>
            <a:endParaRPr lang="en-US" dirty="0"/>
          </a:p>
          <a:p>
            <a:pPr>
              <a:buNone/>
            </a:pPr>
            <a:r>
              <a:rPr lang="en-US" dirty="0" smtClean="0"/>
              <a:t>3. The </a:t>
            </a:r>
            <a:r>
              <a:rPr lang="en-US" dirty="0"/>
              <a:t>density of water is 1g/</a:t>
            </a:r>
            <a:r>
              <a:rPr lang="en-US" dirty="0" err="1"/>
              <a:t>mL.</a:t>
            </a:r>
            <a:r>
              <a:rPr lang="en-US" dirty="0"/>
              <a:t> Calculate the mass of water you heated (grams). </a:t>
            </a:r>
            <a:endParaRPr lang="en-US" dirty="0" smtClean="0"/>
          </a:p>
          <a:p>
            <a:pPr>
              <a:buNone/>
            </a:pPr>
            <a:endParaRPr lang="en-US" dirty="0"/>
          </a:p>
          <a:p>
            <a:pPr>
              <a:buNone/>
            </a:pPr>
            <a:r>
              <a:rPr lang="en-US" dirty="0" smtClean="0"/>
              <a:t>4. Calculate </a:t>
            </a:r>
            <a:r>
              <a:rPr lang="en-US" dirty="0"/>
              <a:t>the heat flow in calories released by combusting your fuel, use the following formula and check your units: 		</a:t>
            </a:r>
            <a:r>
              <a:rPr lang="en-US" b="1" dirty="0"/>
              <a:t>q = m*c*ΔT</a:t>
            </a:r>
            <a:r>
              <a:rPr lang="en-US" dirty="0"/>
              <a:t> </a:t>
            </a:r>
          </a:p>
          <a:p>
            <a:pPr lvl="1"/>
            <a:r>
              <a:rPr lang="en-US" dirty="0"/>
              <a:t>Where: 	q is the heat flow (calories) </a:t>
            </a:r>
          </a:p>
          <a:p>
            <a:pPr lvl="1"/>
            <a:r>
              <a:rPr lang="en-US" dirty="0"/>
              <a:t>m is the mass of the water (grams) </a:t>
            </a:r>
          </a:p>
          <a:p>
            <a:pPr lvl="1"/>
            <a:r>
              <a:rPr lang="en-US" dirty="0"/>
              <a:t>c is the specific heat of water (c = 1 calorie/gram) </a:t>
            </a:r>
          </a:p>
          <a:p>
            <a:pPr lvl="1"/>
            <a:r>
              <a:rPr lang="en-US" dirty="0"/>
              <a:t>ΔT is the temperature change (°C)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err="1" smtClean="0"/>
              <a:t>Calorimetry</a:t>
            </a:r>
            <a:r>
              <a:rPr lang="en-US" b="1" dirty="0" smtClean="0"/>
              <a:t> questions, continued</a:t>
            </a:r>
            <a:endParaRPr lang="en-US" b="1" dirty="0"/>
          </a:p>
        </p:txBody>
      </p:sp>
      <p:sp>
        <p:nvSpPr>
          <p:cNvPr id="3" name="Content Placeholder 2"/>
          <p:cNvSpPr>
            <a:spLocks noGrp="1"/>
          </p:cNvSpPr>
          <p:nvPr>
            <p:ph idx="1"/>
          </p:nvPr>
        </p:nvSpPr>
        <p:spPr>
          <a:xfrm>
            <a:off x="457200" y="1066800"/>
            <a:ext cx="8229600" cy="5562600"/>
          </a:xfrm>
        </p:spPr>
        <p:txBody>
          <a:bodyPr>
            <a:normAutofit fontScale="70000" lnSpcReduction="20000"/>
          </a:bodyPr>
          <a:lstStyle/>
          <a:p>
            <a:pPr>
              <a:buNone/>
            </a:pPr>
            <a:r>
              <a:rPr lang="en-US" sz="3400" b="1" dirty="0" smtClean="0"/>
              <a:t>5. </a:t>
            </a:r>
            <a:r>
              <a:rPr lang="en-US" sz="3400" dirty="0" smtClean="0"/>
              <a:t>One </a:t>
            </a:r>
            <a:r>
              <a:rPr lang="en-US" sz="3400" dirty="0"/>
              <a:t>nutritional calorie is equal to 1000 calories, or one kilocalorie (kcal).   How many nutritional calories were in your food sample</a:t>
            </a:r>
            <a:r>
              <a:rPr lang="en-US" sz="3400" dirty="0" smtClean="0"/>
              <a:t>?</a:t>
            </a:r>
          </a:p>
          <a:p>
            <a:pPr>
              <a:buNone/>
            </a:pPr>
            <a:r>
              <a:rPr lang="en-US" sz="3400" dirty="0"/>
              <a:t>	</a:t>
            </a:r>
            <a:r>
              <a:rPr lang="en-US" sz="3400" dirty="0" smtClean="0"/>
              <a:t>	</a:t>
            </a:r>
            <a:endParaRPr lang="en-US" sz="3400" dirty="0"/>
          </a:p>
          <a:p>
            <a:pPr>
              <a:buNone/>
            </a:pPr>
            <a:r>
              <a:rPr lang="en-US" sz="3400" b="1" dirty="0"/>
              <a:t>6.</a:t>
            </a:r>
            <a:r>
              <a:rPr lang="en-US" sz="3400" dirty="0"/>
              <a:t> The “energy density” of food is a measure of how many calories a food contains per gram.  Calculate the energy density of your food (kcal/g</a:t>
            </a:r>
            <a:r>
              <a:rPr lang="en-US" sz="3400" dirty="0" smtClean="0"/>
              <a:t>).</a:t>
            </a:r>
          </a:p>
          <a:p>
            <a:pPr>
              <a:buNone/>
            </a:pPr>
            <a:endParaRPr lang="en-US" sz="3400" dirty="0" smtClean="0"/>
          </a:p>
          <a:p>
            <a:pPr>
              <a:buNone/>
            </a:pPr>
            <a:r>
              <a:rPr lang="en-US" sz="3400" b="1" dirty="0" smtClean="0"/>
              <a:t>7</a:t>
            </a:r>
            <a:r>
              <a:rPr lang="en-US" sz="3400" b="1" dirty="0"/>
              <a:t>.</a:t>
            </a:r>
            <a:r>
              <a:rPr lang="en-US" sz="3400" dirty="0"/>
              <a:t> Standard energy densities for different food groups are shown in the table below.  Does the energy density of your food “make sense” in relation to these standard energy densities?  Explain your answer.</a:t>
            </a:r>
          </a:p>
          <a:p>
            <a:pPr>
              <a:buNone/>
            </a:pPr>
            <a:r>
              <a:rPr lang="en-US" sz="3400" b="1" dirty="0" smtClean="0"/>
              <a:t>		Energy </a:t>
            </a:r>
            <a:r>
              <a:rPr lang="en-US" sz="3400" b="1" dirty="0"/>
              <a:t>density (kcal/g)</a:t>
            </a:r>
            <a:endParaRPr lang="en-US" sz="3400" dirty="0"/>
          </a:p>
          <a:p>
            <a:pPr>
              <a:buNone/>
            </a:pPr>
            <a:r>
              <a:rPr lang="en-US" sz="3400" dirty="0" smtClean="0"/>
              <a:t>			Fats = 9</a:t>
            </a:r>
            <a:endParaRPr lang="en-US" sz="3400" dirty="0"/>
          </a:p>
          <a:p>
            <a:pPr>
              <a:buNone/>
            </a:pPr>
            <a:r>
              <a:rPr lang="en-US" sz="3400" dirty="0" smtClean="0"/>
              <a:t>			Carbohydrates = 4</a:t>
            </a:r>
            <a:endParaRPr lang="en-US" sz="3400" dirty="0"/>
          </a:p>
          <a:p>
            <a:pPr>
              <a:buNone/>
            </a:pPr>
            <a:r>
              <a:rPr lang="en-US" sz="3400" dirty="0" smtClean="0"/>
              <a:t>			Proteins = 4</a:t>
            </a:r>
            <a:endParaRPr lang="en-US" sz="3400"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a:t>
            </a:r>
            <a:r>
              <a:rPr lang="en-US" dirty="0" err="1" smtClean="0"/>
              <a:t>Chem</a:t>
            </a:r>
            <a:r>
              <a:rPr lang="en-US" dirty="0" smtClean="0"/>
              <a:t> – February 7</a:t>
            </a:r>
            <a:r>
              <a:rPr lang="en-US" baseline="30000" dirty="0" smtClean="0"/>
              <a:t>th</a:t>
            </a:r>
            <a:r>
              <a:rPr lang="en-US" dirty="0" smtClean="0"/>
              <a:t>, 2014</a:t>
            </a:r>
            <a:endParaRPr lang="en-US" dirty="0"/>
          </a:p>
        </p:txBody>
      </p:sp>
      <p:sp>
        <p:nvSpPr>
          <p:cNvPr id="3" name="Content Placeholder 2"/>
          <p:cNvSpPr>
            <a:spLocks noGrp="1"/>
          </p:cNvSpPr>
          <p:nvPr>
            <p:ph idx="1"/>
          </p:nvPr>
        </p:nvSpPr>
        <p:spPr>
          <a:xfrm>
            <a:off x="304800" y="1447800"/>
            <a:ext cx="8382000" cy="4678363"/>
          </a:xfrm>
        </p:spPr>
        <p:txBody>
          <a:bodyPr/>
          <a:lstStyle/>
          <a:p>
            <a:pPr>
              <a:buNone/>
            </a:pPr>
            <a:r>
              <a:rPr lang="en-US" b="1" dirty="0" smtClean="0"/>
              <a:t>BELLRINGER: </a:t>
            </a:r>
          </a:p>
          <a:p>
            <a:pPr marL="514350" indent="-514350">
              <a:buFont typeface="+mj-lt"/>
              <a:buAutoNum type="arabicPeriod"/>
            </a:pPr>
            <a:r>
              <a:rPr lang="en-US" dirty="0" smtClean="0"/>
              <a:t>Sign up to work the science fair either for the morning or afternoon session on Monday</a:t>
            </a:r>
          </a:p>
          <a:p>
            <a:pPr marL="514350" indent="-514350">
              <a:buFont typeface="+mj-lt"/>
              <a:buAutoNum type="arabicPeriod"/>
            </a:pPr>
            <a:r>
              <a:rPr lang="en-US" dirty="0" smtClean="0"/>
              <a:t>Get a lab packet from the front table</a:t>
            </a:r>
          </a:p>
          <a:p>
            <a:pPr marL="514350" indent="-514350">
              <a:buFont typeface="+mj-lt"/>
              <a:buAutoNum type="arabicPeriod"/>
            </a:pPr>
            <a:endParaRPr lang="en-US" dirty="0" smtClean="0"/>
          </a:p>
          <a:p>
            <a:pPr marL="0" indent="0">
              <a:buNone/>
            </a:pPr>
            <a:r>
              <a:rPr lang="en-US" dirty="0" smtClean="0"/>
              <a:t>Remember you are required to come help with set-up this afternoon in the girls gym!  It should not take more than an hour.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err="1" smtClean="0"/>
              <a:t>Calorimetry</a:t>
            </a:r>
            <a:r>
              <a:rPr lang="en-US" b="1" dirty="0" smtClean="0"/>
              <a:t> Lab Groups + Data</a:t>
            </a:r>
            <a:endParaRPr lang="en-US" b="1" dirty="0"/>
          </a:p>
        </p:txBody>
      </p:sp>
      <p:graphicFrame>
        <p:nvGraphicFramePr>
          <p:cNvPr id="4" name="Content Placeholder 3"/>
          <p:cNvGraphicFramePr>
            <a:graphicFrameLocks noGrp="1"/>
          </p:cNvGraphicFramePr>
          <p:nvPr>
            <p:ph idx="1"/>
          </p:nvPr>
        </p:nvGraphicFramePr>
        <p:xfrm>
          <a:off x="457200" y="1143000"/>
          <a:ext cx="8229600" cy="2499360"/>
        </p:xfrm>
        <a:graphic>
          <a:graphicData uri="http://schemas.openxmlformats.org/drawingml/2006/table">
            <a:tbl>
              <a:tblPr firstRow="1" bandRow="1">
                <a:tableStyleId>{5C22544A-7EE6-4342-B048-85BDC9FD1C3A}</a:tableStyleId>
              </a:tblPr>
              <a:tblGrid>
                <a:gridCol w="1295400"/>
                <a:gridCol w="1219200"/>
                <a:gridCol w="1600200"/>
                <a:gridCol w="1371600"/>
                <a:gridCol w="1219200"/>
                <a:gridCol w="1524000"/>
              </a:tblGrid>
              <a:tr h="370840">
                <a:tc>
                  <a:txBody>
                    <a:bodyPr/>
                    <a:lstStyle/>
                    <a:p>
                      <a:r>
                        <a:rPr lang="en-US" sz="2000" dirty="0" smtClean="0"/>
                        <a:t>Group 1:</a:t>
                      </a:r>
                    </a:p>
                    <a:p>
                      <a:r>
                        <a:rPr lang="en-US" sz="2000" dirty="0" smtClean="0"/>
                        <a:t>HB, </a:t>
                      </a:r>
                      <a:r>
                        <a:rPr lang="en-US" sz="2000" dirty="0" err="1" smtClean="0"/>
                        <a:t>Maddy</a:t>
                      </a:r>
                      <a:r>
                        <a:rPr lang="en-US" sz="2000" dirty="0" smtClean="0"/>
                        <a:t>, Rudy</a:t>
                      </a:r>
                      <a:endParaRPr lang="en-US" sz="2000" dirty="0"/>
                    </a:p>
                  </a:txBody>
                  <a:tcPr/>
                </a:tc>
                <a:tc>
                  <a:txBody>
                    <a:bodyPr/>
                    <a:lstStyle/>
                    <a:p>
                      <a:r>
                        <a:rPr lang="en-US" sz="2000" dirty="0" smtClean="0"/>
                        <a:t>Group 2:</a:t>
                      </a:r>
                    </a:p>
                    <a:p>
                      <a:r>
                        <a:rPr lang="en-US" sz="2000" dirty="0" smtClean="0"/>
                        <a:t>Max, Tyler</a:t>
                      </a:r>
                      <a:endParaRPr lang="en-US" sz="2000" dirty="0"/>
                    </a:p>
                  </a:txBody>
                  <a:tcPr/>
                </a:tc>
                <a:tc>
                  <a:txBody>
                    <a:bodyPr/>
                    <a:lstStyle/>
                    <a:p>
                      <a:r>
                        <a:rPr lang="en-US" sz="2000" dirty="0" smtClean="0"/>
                        <a:t>Group 3: Sabrina, Faith, Brittany</a:t>
                      </a:r>
                      <a:endParaRPr lang="en-US" sz="2000" dirty="0"/>
                    </a:p>
                  </a:txBody>
                  <a:tcPr/>
                </a:tc>
                <a:tc>
                  <a:txBody>
                    <a:bodyPr/>
                    <a:lstStyle/>
                    <a:p>
                      <a:r>
                        <a:rPr lang="en-US" sz="2000" dirty="0" smtClean="0"/>
                        <a:t>Group 4: Ty, </a:t>
                      </a:r>
                      <a:r>
                        <a:rPr lang="en-US" sz="2000" dirty="0" err="1" smtClean="0"/>
                        <a:t>Kuadrika</a:t>
                      </a:r>
                      <a:r>
                        <a:rPr lang="en-US" sz="2000" dirty="0" smtClean="0"/>
                        <a:t>, </a:t>
                      </a:r>
                      <a:r>
                        <a:rPr lang="en-US" sz="2000" dirty="0" err="1" smtClean="0"/>
                        <a:t>Kaylan</a:t>
                      </a:r>
                      <a:endParaRPr lang="en-US" sz="2000" dirty="0"/>
                    </a:p>
                  </a:txBody>
                  <a:tcPr/>
                </a:tc>
                <a:tc>
                  <a:txBody>
                    <a:bodyPr/>
                    <a:lstStyle/>
                    <a:p>
                      <a:r>
                        <a:rPr lang="en-US" sz="2000" dirty="0" smtClean="0"/>
                        <a:t>Group 5: </a:t>
                      </a:r>
                      <a:r>
                        <a:rPr lang="en-US" sz="2000" dirty="0" err="1" smtClean="0"/>
                        <a:t>Kadeem</a:t>
                      </a:r>
                      <a:r>
                        <a:rPr lang="en-US" sz="2000" dirty="0" smtClean="0"/>
                        <a:t> ,</a:t>
                      </a:r>
                      <a:r>
                        <a:rPr lang="en-US" sz="2000" baseline="0" dirty="0" smtClean="0"/>
                        <a:t> Melvin</a:t>
                      </a:r>
                      <a:endParaRPr lang="en-US" sz="2000" dirty="0"/>
                    </a:p>
                  </a:txBody>
                  <a:tcPr/>
                </a:tc>
                <a:tc>
                  <a:txBody>
                    <a:bodyPr/>
                    <a:lstStyle/>
                    <a:p>
                      <a:r>
                        <a:rPr lang="en-US" sz="2000" dirty="0" smtClean="0"/>
                        <a:t>Group 6: Duffy, Taylor, </a:t>
                      </a:r>
                      <a:r>
                        <a:rPr lang="en-US" sz="2000" dirty="0" err="1" smtClean="0"/>
                        <a:t>Briceson</a:t>
                      </a:r>
                      <a:endParaRPr lang="en-US" sz="2000" dirty="0"/>
                    </a:p>
                  </a:txBody>
                  <a:tcPr/>
                </a:tc>
              </a:tr>
              <a:tr h="370840">
                <a:tc>
                  <a:txBody>
                    <a:bodyPr/>
                    <a:lstStyle/>
                    <a:p>
                      <a:r>
                        <a:rPr lang="en-US" sz="2000" dirty="0" smtClean="0"/>
                        <a:t>NH</a:t>
                      </a:r>
                      <a:r>
                        <a:rPr lang="en-US" sz="2000" baseline="-25000" dirty="0" smtClean="0"/>
                        <a:t>4</a:t>
                      </a:r>
                      <a:r>
                        <a:rPr lang="en-US" sz="2000" dirty="0" smtClean="0"/>
                        <a:t>NO</a:t>
                      </a:r>
                      <a:r>
                        <a:rPr lang="en-US" sz="2000" baseline="-25000" dirty="0" smtClean="0"/>
                        <a:t>3</a:t>
                      </a:r>
                      <a:endParaRPr lang="en-US" sz="2000" baseline="-25000" dirty="0"/>
                    </a:p>
                  </a:txBody>
                  <a:tcPr/>
                </a:tc>
                <a:tc>
                  <a:txBody>
                    <a:bodyPr/>
                    <a:lstStyle/>
                    <a:p>
                      <a:r>
                        <a:rPr lang="en-US" sz="2000" dirty="0" err="1" smtClean="0"/>
                        <a:t>NaCl</a:t>
                      </a:r>
                      <a:endParaRPr lang="en-US" sz="2000" dirty="0"/>
                    </a:p>
                  </a:txBody>
                  <a:tcPr/>
                </a:tc>
                <a:tc>
                  <a:txBody>
                    <a:bodyPr/>
                    <a:lstStyle/>
                    <a:p>
                      <a:r>
                        <a:rPr lang="en-US" sz="2000" dirty="0" smtClean="0"/>
                        <a:t>NH</a:t>
                      </a:r>
                      <a:r>
                        <a:rPr lang="en-US" sz="2000" baseline="-25000" dirty="0" smtClean="0"/>
                        <a:t>4</a:t>
                      </a:r>
                      <a:r>
                        <a:rPr lang="en-US" sz="2000" dirty="0" smtClean="0"/>
                        <a:t>NO</a:t>
                      </a:r>
                      <a:r>
                        <a:rPr lang="en-US" sz="2000" baseline="-25000" dirty="0" smtClean="0"/>
                        <a:t>3</a:t>
                      </a:r>
                      <a:endParaRPr lang="en-US" sz="2000" baseline="-25000" dirty="0"/>
                    </a:p>
                  </a:txBody>
                  <a:tcPr/>
                </a:tc>
                <a:tc>
                  <a:txBody>
                    <a:bodyPr/>
                    <a:lstStyle/>
                    <a:p>
                      <a:r>
                        <a:rPr lang="en-US" sz="2000" dirty="0" err="1" smtClean="0"/>
                        <a:t>NaCl</a:t>
                      </a:r>
                      <a:endParaRPr lang="en-US" sz="2000" dirty="0"/>
                    </a:p>
                  </a:txBody>
                  <a:tcPr/>
                </a:tc>
                <a:tc>
                  <a:txBody>
                    <a:bodyPr/>
                    <a:lstStyle/>
                    <a:p>
                      <a:r>
                        <a:rPr lang="en-US" sz="2000" dirty="0" smtClean="0"/>
                        <a:t>NH</a:t>
                      </a:r>
                      <a:r>
                        <a:rPr lang="en-US" sz="2000" baseline="-25000" dirty="0" smtClean="0"/>
                        <a:t>4</a:t>
                      </a:r>
                      <a:r>
                        <a:rPr lang="en-US" sz="2000" dirty="0" smtClean="0"/>
                        <a:t>NO</a:t>
                      </a:r>
                      <a:r>
                        <a:rPr lang="en-US" sz="2000" baseline="-25000" dirty="0" smtClean="0"/>
                        <a:t>3</a:t>
                      </a:r>
                      <a:endParaRPr lang="en-US" sz="2000" baseline="-25000" dirty="0"/>
                    </a:p>
                  </a:txBody>
                  <a:tcPr/>
                </a:tc>
                <a:tc>
                  <a:txBody>
                    <a:bodyPr/>
                    <a:lstStyle/>
                    <a:p>
                      <a:r>
                        <a:rPr lang="en-US" sz="2000" dirty="0" err="1" smtClean="0"/>
                        <a:t>NaCl</a:t>
                      </a:r>
                      <a:endParaRPr lang="en-US" sz="2000" dirty="0"/>
                    </a:p>
                  </a:txBody>
                  <a:tcPr/>
                </a:tc>
              </a:tr>
              <a:tr h="370840">
                <a:tc>
                  <a:txBody>
                    <a:bodyPr/>
                    <a:lstStyle/>
                    <a:p>
                      <a:r>
                        <a:rPr lang="pl-PL" sz="2000" dirty="0" smtClean="0"/>
                        <a:t>Na</a:t>
                      </a:r>
                      <a:r>
                        <a:rPr lang="pl-PL" sz="2000" baseline="-25000" dirty="0" smtClean="0"/>
                        <a:t>2</a:t>
                      </a:r>
                      <a:r>
                        <a:rPr lang="pl-PL" sz="2000" dirty="0" smtClean="0"/>
                        <a:t>CO</a:t>
                      </a:r>
                      <a:r>
                        <a:rPr lang="pl-PL" sz="2000" baseline="-25000" dirty="0" smtClean="0"/>
                        <a:t>3</a:t>
                      </a:r>
                      <a:endParaRPr lang="en-US" sz="2000" baseline="-25000" dirty="0"/>
                    </a:p>
                  </a:txBody>
                  <a:tcPr/>
                </a:tc>
                <a:tc>
                  <a:txBody>
                    <a:bodyPr/>
                    <a:lstStyle/>
                    <a:p>
                      <a:r>
                        <a:rPr lang="pl-PL" sz="2000" dirty="0" smtClean="0"/>
                        <a:t> LiCl </a:t>
                      </a:r>
                      <a:endParaRPr lang="en-US" sz="2000" dirty="0"/>
                    </a:p>
                  </a:txBody>
                  <a:tcPr/>
                </a:tc>
                <a:tc>
                  <a:txBody>
                    <a:bodyPr/>
                    <a:lstStyle/>
                    <a:p>
                      <a:r>
                        <a:rPr lang="pl-PL" sz="2000" dirty="0" smtClean="0"/>
                        <a:t> LiCl </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2000" dirty="0" smtClean="0"/>
                        <a:t>Na</a:t>
                      </a:r>
                      <a:r>
                        <a:rPr lang="pl-PL" sz="2000" baseline="-25000" dirty="0" smtClean="0"/>
                        <a:t>2</a:t>
                      </a:r>
                      <a:r>
                        <a:rPr lang="pl-PL" sz="2000" dirty="0" smtClean="0"/>
                        <a:t>CO</a:t>
                      </a:r>
                      <a:r>
                        <a:rPr lang="pl-PL" sz="2000" baseline="-25000" dirty="0" smtClean="0"/>
                        <a:t>3</a:t>
                      </a:r>
                      <a:endParaRPr lang="en-US" sz="2000" baseline="-25000" dirty="0" smtClean="0"/>
                    </a:p>
                  </a:txBody>
                  <a:tcPr/>
                </a:tc>
                <a:tc>
                  <a:txBody>
                    <a:bodyPr/>
                    <a:lstStyle/>
                    <a:p>
                      <a:r>
                        <a:rPr lang="pl-PL" sz="2000" dirty="0" smtClean="0"/>
                        <a:t> LiCl </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2000" dirty="0" smtClean="0"/>
                        <a:t>Na</a:t>
                      </a:r>
                      <a:r>
                        <a:rPr lang="pl-PL" sz="2000" baseline="-25000" dirty="0" smtClean="0"/>
                        <a:t>2</a:t>
                      </a:r>
                      <a:r>
                        <a:rPr lang="pl-PL" sz="2000" dirty="0" smtClean="0"/>
                        <a:t>CO</a:t>
                      </a:r>
                      <a:r>
                        <a:rPr lang="pl-PL" sz="2000" baseline="-25000" dirty="0" smtClean="0"/>
                        <a:t>3</a:t>
                      </a:r>
                      <a:endParaRPr lang="en-US" sz="2000" baseline="-25000" dirty="0" smtClean="0"/>
                    </a:p>
                  </a:txBody>
                  <a:tcPr/>
                </a:tc>
              </a:tr>
              <a:tr h="370840">
                <a:tc>
                  <a:txBody>
                    <a:bodyPr/>
                    <a:lstStyle/>
                    <a:p>
                      <a:r>
                        <a:rPr lang="en-US" sz="2000" dirty="0" smtClean="0"/>
                        <a:t>MgSO</a:t>
                      </a:r>
                      <a:r>
                        <a:rPr lang="en-US" sz="2000" baseline="-25000" dirty="0" smtClean="0"/>
                        <a:t>4</a:t>
                      </a:r>
                      <a:endParaRPr lang="en-US" sz="2000" baseline="-25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MgSO</a:t>
                      </a:r>
                      <a:r>
                        <a:rPr lang="en-US" sz="2000" baseline="-25000" dirty="0" smtClean="0"/>
                        <a:t>4</a:t>
                      </a:r>
                    </a:p>
                  </a:txBody>
                  <a:tcPr/>
                </a:tc>
                <a:tc>
                  <a:txBody>
                    <a:bodyPr/>
                    <a:lstStyle/>
                    <a:p>
                      <a:r>
                        <a:rPr lang="pt-BR" sz="2000" dirty="0" smtClean="0"/>
                        <a:t>NaC</a:t>
                      </a:r>
                      <a:r>
                        <a:rPr lang="pt-BR" sz="2000" baseline="-25000" dirty="0" smtClean="0"/>
                        <a:t>2</a:t>
                      </a:r>
                      <a:r>
                        <a:rPr lang="pt-BR" sz="2000" dirty="0" smtClean="0"/>
                        <a:t>H</a:t>
                      </a:r>
                      <a:r>
                        <a:rPr lang="pt-BR" sz="2000" baseline="-25000" dirty="0" smtClean="0"/>
                        <a:t>3</a:t>
                      </a:r>
                      <a:r>
                        <a:rPr lang="pt-BR" sz="2000" dirty="0" smtClean="0"/>
                        <a:t>O</a:t>
                      </a:r>
                      <a:r>
                        <a:rPr lang="pt-BR" sz="2000" baseline="-25000" dirty="0" smtClean="0"/>
                        <a:t>2</a:t>
                      </a:r>
                      <a:endParaRPr lang="en-US" sz="2000" baseline="-25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MgSO</a:t>
                      </a:r>
                      <a:r>
                        <a:rPr lang="en-US" sz="2000" baseline="-25000" dirty="0" smtClean="0"/>
                        <a:t>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000" dirty="0" smtClean="0"/>
                        <a:t>NaC</a:t>
                      </a:r>
                      <a:r>
                        <a:rPr lang="pt-BR" sz="2000" baseline="-25000" dirty="0" smtClean="0"/>
                        <a:t>2</a:t>
                      </a:r>
                      <a:r>
                        <a:rPr lang="pt-BR" sz="2000" dirty="0" smtClean="0"/>
                        <a:t>H</a:t>
                      </a:r>
                      <a:r>
                        <a:rPr lang="pt-BR" sz="2000" baseline="-25000" dirty="0" smtClean="0"/>
                        <a:t>3</a:t>
                      </a:r>
                      <a:r>
                        <a:rPr lang="pt-BR" sz="2000" dirty="0" smtClean="0"/>
                        <a:t>O</a:t>
                      </a:r>
                      <a:r>
                        <a:rPr lang="pt-BR" sz="2000" baseline="-25000" dirty="0" smtClean="0"/>
                        <a:t>2</a:t>
                      </a:r>
                      <a:endParaRPr lang="en-US" sz="2000" baseline="-25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000" dirty="0" smtClean="0"/>
                        <a:t>NaC</a:t>
                      </a:r>
                      <a:r>
                        <a:rPr lang="pt-BR" sz="2000" baseline="-25000" dirty="0" smtClean="0"/>
                        <a:t>2</a:t>
                      </a:r>
                      <a:r>
                        <a:rPr lang="pt-BR" sz="2000" dirty="0" smtClean="0"/>
                        <a:t>H</a:t>
                      </a:r>
                      <a:r>
                        <a:rPr lang="pt-BR" sz="2000" baseline="-25000" dirty="0" smtClean="0"/>
                        <a:t>3</a:t>
                      </a:r>
                      <a:r>
                        <a:rPr lang="pt-BR" sz="2000" dirty="0" smtClean="0"/>
                        <a:t>O</a:t>
                      </a:r>
                      <a:r>
                        <a:rPr lang="pt-BR" sz="2000" baseline="-25000" dirty="0" smtClean="0"/>
                        <a:t>2</a:t>
                      </a:r>
                      <a:endParaRPr lang="en-US" sz="2000" baseline="-25000" dirty="0" smtClean="0"/>
                    </a:p>
                  </a:txBody>
                  <a:tcPr/>
                </a:tc>
              </a:tr>
            </a:tbl>
          </a:graphicData>
        </a:graphic>
      </p:graphicFrame>
      <p:pic>
        <p:nvPicPr>
          <p:cNvPr id="1026" name="Picture 2"/>
          <p:cNvPicPr>
            <a:picLocks noChangeAspect="1" noChangeArrowheads="1"/>
          </p:cNvPicPr>
          <p:nvPr/>
        </p:nvPicPr>
        <p:blipFill>
          <a:blip r:embed="rId2" cstate="print"/>
          <a:srcRect/>
          <a:stretch>
            <a:fillRect/>
          </a:stretch>
        </p:blipFill>
        <p:spPr bwMode="auto">
          <a:xfrm>
            <a:off x="304800" y="3810000"/>
            <a:ext cx="8569377"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a:t>
            </a:r>
            <a:endParaRPr lang="en-US" dirty="0"/>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0" y="1371600"/>
            <a:ext cx="9144000" cy="3493039"/>
          </a:xfrm>
          <a:prstGeom prst="rect">
            <a:avLst/>
          </a:prstGeom>
          <a:noFill/>
          <a:ln w="9525">
            <a:noFill/>
            <a:miter lim="800000"/>
            <a:headEnd/>
            <a:tailEnd/>
          </a:ln>
        </p:spPr>
      </p:pic>
      <p:sp>
        <p:nvSpPr>
          <p:cNvPr id="5" name="Rectangle 4"/>
          <p:cNvSpPr/>
          <p:nvPr/>
        </p:nvSpPr>
        <p:spPr>
          <a:xfrm>
            <a:off x="4800600" y="1828800"/>
            <a:ext cx="43434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u="sng" dirty="0" smtClean="0"/>
              <a:t>Hand Warmer Lab!</a:t>
            </a:r>
            <a:endParaRPr lang="en-US" b="1" u="sng" dirty="0"/>
          </a:p>
        </p:txBody>
      </p:sp>
      <p:sp>
        <p:nvSpPr>
          <p:cNvPr id="3" name="Content Placeholder 2"/>
          <p:cNvSpPr>
            <a:spLocks noGrp="1"/>
          </p:cNvSpPr>
          <p:nvPr>
            <p:ph idx="1"/>
          </p:nvPr>
        </p:nvSpPr>
        <p:spPr>
          <a:xfrm>
            <a:off x="304800" y="990600"/>
            <a:ext cx="8534400" cy="5638800"/>
          </a:xfrm>
        </p:spPr>
        <p:txBody>
          <a:bodyPr>
            <a:normAutofit fontScale="85000" lnSpcReduction="20000"/>
          </a:bodyPr>
          <a:lstStyle/>
          <a:p>
            <a:r>
              <a:rPr lang="en-US" b="1" dirty="0" smtClean="0"/>
              <a:t>Heading (Title, Date, Purpose): 5 points</a:t>
            </a:r>
          </a:p>
          <a:p>
            <a:r>
              <a:rPr lang="en-US" b="1" dirty="0" smtClean="0"/>
              <a:t>Pre-Lab: 15 points (see below)</a:t>
            </a:r>
          </a:p>
          <a:p>
            <a:pPr lvl="1"/>
            <a:r>
              <a:rPr lang="en-US" dirty="0" smtClean="0"/>
              <a:t>Cost chart: 3 points</a:t>
            </a:r>
          </a:p>
          <a:p>
            <a:pPr lvl="1"/>
            <a:r>
              <a:rPr lang="en-US" dirty="0" smtClean="0"/>
              <a:t>MSDS analysis: 3 points</a:t>
            </a:r>
          </a:p>
          <a:p>
            <a:pPr lvl="1"/>
            <a:r>
              <a:rPr lang="en-US" dirty="0" smtClean="0"/>
              <a:t>Intended procedure: 5 points</a:t>
            </a:r>
          </a:p>
          <a:p>
            <a:pPr lvl="1"/>
            <a:r>
              <a:rPr lang="en-US" dirty="0" smtClean="0"/>
              <a:t>Calorimeter constant chart + calculations: 4 points</a:t>
            </a:r>
          </a:p>
          <a:p>
            <a:r>
              <a:rPr lang="en-US" b="1" dirty="0" smtClean="0"/>
              <a:t>Data Collection (chart): 5 points</a:t>
            </a:r>
          </a:p>
          <a:p>
            <a:r>
              <a:rPr lang="en-US" b="1" dirty="0" smtClean="0"/>
              <a:t>Calculations (questions 2 – 3): 6 points </a:t>
            </a:r>
          </a:p>
          <a:p>
            <a:r>
              <a:rPr lang="en-US" b="1" dirty="0" smtClean="0"/>
              <a:t>Data Analysis (question 4): 10 points</a:t>
            </a:r>
          </a:p>
          <a:p>
            <a:r>
              <a:rPr lang="en-US" b="1" dirty="0" err="1" smtClean="0"/>
              <a:t>Postlab</a:t>
            </a:r>
            <a:r>
              <a:rPr lang="en-US" b="1" dirty="0" smtClean="0"/>
              <a:t> assessment: 10 points*</a:t>
            </a:r>
          </a:p>
          <a:p>
            <a:pPr lvl="1">
              <a:buNone/>
            </a:pPr>
            <a:r>
              <a:rPr lang="en-US" dirty="0" smtClean="0"/>
              <a:t>*We will do this in class tomorrow.  If your data is not ready for the discussion, you will lose points on the lab.</a:t>
            </a:r>
          </a:p>
          <a:p>
            <a:r>
              <a:rPr lang="en-US" b="1" dirty="0" smtClean="0"/>
              <a:t>Conclusion: 4 points</a:t>
            </a:r>
          </a:p>
          <a:p>
            <a:r>
              <a:rPr lang="en-US" b="1" dirty="0" smtClean="0"/>
              <a:t>CLEAN UP: 5 points			TOTAL: 60 points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AP </a:t>
            </a:r>
            <a:r>
              <a:rPr lang="en-US" b="1" dirty="0" err="1" smtClean="0"/>
              <a:t>Chem</a:t>
            </a:r>
            <a:r>
              <a:rPr lang="en-US" b="1" dirty="0" smtClean="0"/>
              <a:t> – 2/17/14 </a:t>
            </a:r>
            <a:endParaRPr lang="en-US" b="1" dirty="0"/>
          </a:p>
        </p:txBody>
      </p:sp>
      <p:sp>
        <p:nvSpPr>
          <p:cNvPr id="3" name="Content Placeholder 2"/>
          <p:cNvSpPr>
            <a:spLocks noGrp="1"/>
          </p:cNvSpPr>
          <p:nvPr>
            <p:ph idx="1"/>
          </p:nvPr>
        </p:nvSpPr>
        <p:spPr>
          <a:xfrm>
            <a:off x="381000" y="1066800"/>
            <a:ext cx="8305800" cy="5059363"/>
          </a:xfrm>
        </p:spPr>
        <p:txBody>
          <a:bodyPr>
            <a:normAutofit fontScale="92500" lnSpcReduction="20000"/>
          </a:bodyPr>
          <a:lstStyle/>
          <a:p>
            <a:pPr marL="514350" indent="-514350">
              <a:buFont typeface="+mj-lt"/>
              <a:buAutoNum type="arabicPeriod"/>
            </a:pPr>
            <a:r>
              <a:rPr lang="en-US" dirty="0" smtClean="0"/>
              <a:t>Add your group’s lab data to the chart on the white board (every group needs this chart in their lab notebook)</a:t>
            </a:r>
          </a:p>
          <a:p>
            <a:pPr marL="514350" indent="-514350">
              <a:buFont typeface="+mj-lt"/>
              <a:buAutoNum type="arabicPeriod"/>
            </a:pPr>
            <a:r>
              <a:rPr lang="en-US" dirty="0" smtClean="0"/>
              <a:t>Based </a:t>
            </a:r>
            <a:r>
              <a:rPr lang="en-US" dirty="0" smtClean="0"/>
              <a:t>on the cost information provided, and your experimental work and </a:t>
            </a:r>
            <a:r>
              <a:rPr lang="en-US" dirty="0" smtClean="0"/>
              <a:t>calculations, select </a:t>
            </a:r>
            <a:r>
              <a:rPr lang="en-US" dirty="0" smtClean="0"/>
              <a:t>which chemical you believe will make the most cost-effective hand warmer</a:t>
            </a:r>
            <a:r>
              <a:rPr lang="en-US" dirty="0" smtClean="0"/>
              <a:t>.  Be prepared to discuss your answer with the class.</a:t>
            </a:r>
          </a:p>
          <a:p>
            <a:pPr marL="514350" indent="-514350">
              <a:buFont typeface="+mj-lt"/>
              <a:buAutoNum type="arabicPeriod"/>
            </a:pPr>
            <a:r>
              <a:rPr lang="en-US" dirty="0" smtClean="0"/>
              <a:t>The hand warmer you are designing needs to increase in temperature by 20°C. Calculate the amount of the compound you selected that would be required for a hand warmer that meets this requirement</a:t>
            </a:r>
            <a:r>
              <a:rPr lang="en-US"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3990</TotalTime>
  <Words>488</Words>
  <Application>Microsoft Office PowerPoint</Application>
  <PresentationFormat>On-screen Show (4:3)</PresentationFormat>
  <Paragraphs>83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AP Chemistry Bellringers</vt:lpstr>
      <vt:lpstr>AP Chem bellringer, 2/4/14:</vt:lpstr>
      <vt:lpstr>Calorimetry Lab questions</vt:lpstr>
      <vt:lpstr>Calorimetry questions, continued</vt:lpstr>
      <vt:lpstr>AP Chem – February 7th, 2014</vt:lpstr>
      <vt:lpstr>Calorimetry Lab Groups + Data</vt:lpstr>
      <vt:lpstr>CHART!!!</vt:lpstr>
      <vt:lpstr>Hand Warmer Lab!</vt:lpstr>
      <vt:lpstr>AP Chem – 2/17/14 </vt:lpstr>
      <vt:lpstr>Slide 10</vt:lpstr>
      <vt:lpstr>Homework + Extra Credit opportunities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Chemistry Bellringers</dc:title>
  <dc:creator>A. Rosencrans</dc:creator>
  <cp:lastModifiedBy>A. Rosencrans</cp:lastModifiedBy>
  <cp:revision>374</cp:revision>
  <dcterms:created xsi:type="dcterms:W3CDTF">2014-02-04T17:25:16Z</dcterms:created>
  <dcterms:modified xsi:type="dcterms:W3CDTF">2014-02-18T13:43:44Z</dcterms:modified>
</cp:coreProperties>
</file>