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FE592-B59C-49FE-A85D-B924D2C3418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3545-2852-400C-8A69-EE4E33E4A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Chemistry </a:t>
            </a:r>
            <a:r>
              <a:rPr lang="en-US" dirty="0" err="1" smtClean="0"/>
              <a:t>bellringers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 Chemistry – Thursday, 1/16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your group’s lab data from yesterday on the board when you come in, and get a print-out of your graph from Ms. Rosencrans!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melting point of water should have been </a:t>
            </a:r>
            <a:r>
              <a:rPr lang="en-US" b="1" dirty="0" smtClean="0"/>
              <a:t>0</a:t>
            </a:r>
            <a:r>
              <a:rPr lang="en-US" b="1" dirty="0" smtClean="0">
                <a:sym typeface="Symbol"/>
              </a:rPr>
              <a:t></a:t>
            </a:r>
            <a:r>
              <a:rPr lang="en-US" b="1" dirty="0" smtClean="0"/>
              <a:t>C </a:t>
            </a:r>
            <a:r>
              <a:rPr lang="en-US" dirty="0" smtClean="0"/>
              <a:t>and the boiling point should have been </a:t>
            </a:r>
            <a:r>
              <a:rPr lang="en-US" b="1" dirty="0" smtClean="0"/>
              <a:t>100</a:t>
            </a:r>
            <a:r>
              <a:rPr lang="en-US" b="1" dirty="0" smtClean="0">
                <a:sym typeface="Symbol"/>
              </a:rPr>
              <a:t></a:t>
            </a:r>
            <a:r>
              <a:rPr lang="en-US" b="1" dirty="0" smtClean="0"/>
              <a:t>C </a:t>
            </a:r>
            <a:r>
              <a:rPr lang="en-US" dirty="0" smtClean="0"/>
              <a:t>… why do you think our measurements were different?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Colligative</a:t>
            </a:r>
            <a:r>
              <a:rPr lang="en-US" b="1" dirty="0" smtClean="0"/>
              <a:t> Properties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/>
              <a:t>Colligative</a:t>
            </a:r>
            <a:r>
              <a:rPr lang="en-US" b="1" dirty="0" smtClean="0"/>
              <a:t> properties </a:t>
            </a:r>
            <a:r>
              <a:rPr lang="en-US" dirty="0" smtClean="0"/>
              <a:t>are properties that depend on the AMOUNT of solute in a solution, and not the type of solute.</a:t>
            </a:r>
          </a:p>
          <a:p>
            <a:r>
              <a:rPr lang="en-US" dirty="0" smtClean="0"/>
              <a:t>Examples of </a:t>
            </a:r>
            <a:r>
              <a:rPr lang="en-US" dirty="0" err="1" smtClean="0"/>
              <a:t>colligative</a:t>
            </a:r>
            <a:r>
              <a:rPr lang="en-US" dirty="0" smtClean="0"/>
              <a:t> properties are:</a:t>
            </a:r>
          </a:p>
          <a:p>
            <a:pPr marL="0" lvl="1" indent="0">
              <a:buNone/>
            </a:pPr>
            <a:r>
              <a:rPr lang="en-US" b="1" dirty="0" smtClean="0"/>
              <a:t>Decreased vapor pressure:  </a:t>
            </a:r>
            <a:r>
              <a:rPr lang="en-US" dirty="0" smtClean="0"/>
              <a:t>adding a non-volatile solute will DECREASE the vapor pressure of a solution</a:t>
            </a:r>
          </a:p>
          <a:p>
            <a:pPr marL="0" lvl="1" indent="0">
              <a:buNone/>
            </a:pPr>
            <a:r>
              <a:rPr lang="en-US" b="1" dirty="0" smtClean="0"/>
              <a:t>Freezing point depression: </a:t>
            </a:r>
            <a:r>
              <a:rPr lang="en-US" dirty="0" smtClean="0"/>
              <a:t>adding a solute will decrease the freezing point (aka melting pt) of a solution</a:t>
            </a:r>
          </a:p>
          <a:p>
            <a:pPr marL="0" lvl="1" indent="0">
              <a:buNone/>
            </a:pPr>
            <a:r>
              <a:rPr lang="en-US" b="1" dirty="0" smtClean="0"/>
              <a:t>Boiling point elevation: </a:t>
            </a:r>
            <a:r>
              <a:rPr lang="en-US" dirty="0" smtClean="0"/>
              <a:t>adding a solute will increase the boiling point of a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Density of water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all know that ice floats in water because it is less dense than water.  Explain this phenomenon using particle diagrams.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 for tonight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Read pages 445 – 447 (section 11.6) and draw two phase diagrams in the “data analysis” section of your lab notebook:  one for plain water, and one for water with a solute added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January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YOU WILL NEED YOUR LAB NOTEBOOK TODAY!</a:t>
            </a:r>
          </a:p>
          <a:p>
            <a:r>
              <a:rPr lang="en-US" dirty="0" smtClean="0"/>
              <a:t>Get a “Thin Layer Chromatography” lab handout and </a:t>
            </a:r>
            <a:r>
              <a:rPr lang="en-US" dirty="0" err="1" smtClean="0"/>
              <a:t>powerpoint</a:t>
            </a:r>
            <a:r>
              <a:rPr lang="en-US" dirty="0" smtClean="0"/>
              <a:t> print-out from the front table</a:t>
            </a:r>
          </a:p>
          <a:p>
            <a:r>
              <a:rPr lang="en-US" dirty="0" smtClean="0"/>
              <a:t>Start reading through the lab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Notes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287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Painkillers ranked by polarity:</a:t>
            </a:r>
          </a:p>
          <a:p>
            <a:pPr>
              <a:buNone/>
            </a:pPr>
            <a:r>
              <a:rPr lang="en-US" dirty="0" smtClean="0"/>
              <a:t>Caffeine &gt; acetaminophen &gt; aspirin &gt; ibuprofen</a:t>
            </a:r>
            <a:endParaRPr lang="en-US" dirty="0"/>
          </a:p>
          <a:p>
            <a:pPr>
              <a:buNone/>
            </a:pPr>
            <a:r>
              <a:rPr lang="en-US" sz="2800" dirty="0" smtClean="0"/>
              <a:t>	→ As long as you know this order, you don’t REALLY need to know the dielectric constants of the painkillers, just the solvents.  </a:t>
            </a:r>
          </a:p>
          <a:p>
            <a:pPr>
              <a:buNone/>
            </a:pPr>
            <a:r>
              <a:rPr lang="en-US" dirty="0" smtClean="0"/>
              <a:t>	 → If you found them… bonus points!!!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Another note: </a:t>
            </a:r>
            <a:r>
              <a:rPr lang="en-US" dirty="0" smtClean="0"/>
              <a:t>my UV light doesn’t work.  We will visualize ALL TLC plates in an iodine chamber.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657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Tips for TLC!!!!!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1148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Make your spots as small as possible</a:t>
            </a:r>
          </a:p>
          <a:p>
            <a:r>
              <a:rPr lang="en-US" dirty="0" smtClean="0"/>
              <a:t>After your spots dry, spot them again.  Repeat this a few times to make sure your spots will be visible.</a:t>
            </a:r>
          </a:p>
          <a:p>
            <a:r>
              <a:rPr lang="en-US" dirty="0" smtClean="0"/>
              <a:t>Make sure your TLC chamber is airtight, and leave your </a:t>
            </a:r>
            <a:r>
              <a:rPr lang="en-US" dirty="0" err="1" smtClean="0"/>
              <a:t>eluent</a:t>
            </a:r>
            <a:r>
              <a:rPr lang="en-US" dirty="0" smtClean="0"/>
              <a:t> in the bottom with the lid ON for at least 5 minutes before you put your TLC plate in it.</a:t>
            </a:r>
          </a:p>
          <a:p>
            <a:r>
              <a:rPr lang="en-US" dirty="0" smtClean="0"/>
              <a:t>Do not leave your TLC plate unattended.  If your solvent front reaches the top, the results will be worthless.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76800" y="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Homework: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990600"/>
            <a:ext cx="43434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sections 11.3 and 11.5 in your book (pgs. 437 – 438</a:t>
            </a:r>
            <a:r>
              <a:rPr lang="en-US" sz="3200" noProof="0" dirty="0" smtClean="0"/>
              <a:t> + 442 – 443)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Answer the questions about viscosity, surface tension, and volatility on your Unit 5 Guide in your own words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section 11.2 (pgs. 428 – 436) and try practice exercises 11.1 and 11.2 (blue boxes). </a:t>
            </a:r>
            <a:r>
              <a:rPr lang="en-US" sz="3200" dirty="0" smtClean="0"/>
              <a:t>(These are optional, but they WILL be on the unit test.)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AP Chemistry Agenda – Monday, 1/13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12:50 – 1:00: </a:t>
            </a:r>
            <a:r>
              <a:rPr lang="en-US" b="1" dirty="0" err="1" smtClean="0"/>
              <a:t>Bellringer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Get a “troubleshooting TLC” plate from the front table and use it to start analyzing any errors your team found in your TLC plate.  Write down ONLY YOUR RESULTS for now.</a:t>
            </a:r>
          </a:p>
          <a:p>
            <a:pPr>
              <a:buNone/>
            </a:pPr>
            <a:r>
              <a:rPr lang="en-US" dirty="0" smtClean="0"/>
              <a:t>	Save one FULL PAGE in your lab notebook to write and draw the results from every group</a:t>
            </a:r>
          </a:p>
          <a:p>
            <a:pPr>
              <a:buNone/>
            </a:pPr>
            <a:r>
              <a:rPr lang="en-US" b="1" dirty="0" smtClean="0"/>
              <a:t>1:00 – 1:25: Sharing out and discussing results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During this time, EVERYONE should write down the results of each other group so that we can compare the results.</a:t>
            </a:r>
          </a:p>
          <a:p>
            <a:pPr>
              <a:buNone/>
            </a:pPr>
            <a:r>
              <a:rPr lang="en-US" b="1" dirty="0" smtClean="0"/>
              <a:t>1:25: Ms. Rosencrans will pass out study guides</a:t>
            </a:r>
          </a:p>
          <a:p>
            <a:pPr>
              <a:buNone/>
            </a:pPr>
            <a:r>
              <a:rPr lang="en-US" b="1" dirty="0" smtClean="0"/>
              <a:t>1:25 – 1:35: CLEAN UP!!!  </a:t>
            </a:r>
            <a:r>
              <a:rPr lang="en-US" dirty="0" smtClean="0"/>
              <a:t>If there is time, you will be able to work on your lab write-ups.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LAB WRITE UPS ARE DUE TOMORROW!!!!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think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Which painkiller(s) produced the best spots?  Why?</a:t>
            </a:r>
          </a:p>
          <a:p>
            <a:r>
              <a:rPr lang="en-US" dirty="0" smtClean="0"/>
              <a:t>If your TLC plate did not turn out well, what would you change in the future to make it turn out better?</a:t>
            </a:r>
          </a:p>
          <a:p>
            <a:r>
              <a:rPr lang="en-US" dirty="0" smtClean="0"/>
              <a:t>If all had gone according to plan, which spot would have traveled the farthest distance?  Which spot would have traveled the shortest distance?  How do you know?</a:t>
            </a:r>
          </a:p>
          <a:p>
            <a:r>
              <a:rPr lang="en-US" dirty="0" smtClean="0"/>
              <a:t>Why is it important to have a good understanding of solubility and polarity before you begin this lab?</a:t>
            </a:r>
          </a:p>
          <a:p>
            <a:r>
              <a:rPr lang="en-US" dirty="0" smtClean="0"/>
              <a:t>Are there ways to improve solubility for different solutes?  If so, how?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something like this have helped?</a:t>
            </a:r>
            <a:endParaRPr lang="en-US" dirty="0"/>
          </a:p>
        </p:txBody>
      </p:sp>
      <p:pic>
        <p:nvPicPr>
          <p:cNvPr id="1026" name="Picture 2" descr="http://upload.wikimedia.org/wikipedia/commons/thumb/f/f9/SolubilityVsTemperature.png/300px-SolubilityVsTempera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6019800" cy="4976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342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 CHEMISTRY</a:t>
            </a:r>
            <a:br>
              <a:rPr lang="en-US" dirty="0" smtClean="0"/>
            </a:br>
            <a:r>
              <a:rPr lang="en-US" dirty="0" smtClean="0"/>
              <a:t>1/14/14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3048000" cy="4144963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Warm-Up </a:t>
            </a:r>
            <a:r>
              <a:rPr lang="en-US" sz="4000" b="1" dirty="0" smtClean="0">
                <a:sym typeface="Wingdings" pitchFamily="2" charset="2"/>
              </a:rPr>
              <a:t>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Lab write-ups are due today!  Put them in the basket!</a:t>
            </a:r>
            <a:endParaRPr lang="en-US" dirty="0"/>
          </a:p>
        </p:txBody>
      </p:sp>
      <p:pic>
        <p:nvPicPr>
          <p:cNvPr id="20482" name="Picture 2" descr="AP_FR_hydrogenbonds"/>
          <p:cNvPicPr>
            <a:picLocks noChangeAspect="1" noChangeArrowheads="1"/>
          </p:cNvPicPr>
          <p:nvPr/>
        </p:nvPicPr>
        <p:blipFill>
          <a:blip r:embed="rId2" cstate="print"/>
          <a:srcRect l="6042"/>
          <a:stretch>
            <a:fillRect/>
          </a:stretch>
        </p:blipFill>
        <p:spPr bwMode="auto">
          <a:xfrm>
            <a:off x="3276600" y="0"/>
            <a:ext cx="5867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 err="1" smtClean="0"/>
              <a:t>Chem</a:t>
            </a:r>
            <a:r>
              <a:rPr lang="en-US" dirty="0" smtClean="0"/>
              <a:t> – Wednesday, 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be testing the effect of each of the following on the freezing point and boiling point of water:</a:t>
            </a:r>
          </a:p>
          <a:p>
            <a:pPr lvl="1">
              <a:buNone/>
            </a:pPr>
            <a:r>
              <a:rPr lang="en-US" dirty="0" smtClean="0"/>
              <a:t>0.5 g salt			1.0 g salt</a:t>
            </a:r>
          </a:p>
          <a:p>
            <a:pPr lvl="1">
              <a:buNone/>
            </a:pPr>
            <a:r>
              <a:rPr lang="en-US" dirty="0" smtClean="0"/>
              <a:t>0.5 g sugar		1.0 g sugar</a:t>
            </a:r>
          </a:p>
          <a:p>
            <a:pPr lvl="1">
              <a:buNone/>
            </a:pPr>
            <a:r>
              <a:rPr lang="en-US" dirty="0" smtClean="0"/>
              <a:t>0.5 g baking soda	1.0 g baking soda</a:t>
            </a:r>
          </a:p>
          <a:p>
            <a:pPr lvl="1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Choose which condition you want to test with your partner, and write your name next to that condition on the white board.  Then you may begin!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4800</TotalTime>
  <Words>598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AP Chemistry bellringers</vt:lpstr>
      <vt:lpstr>Warm-Up: January 8th </vt:lpstr>
      <vt:lpstr>Notes for today</vt:lpstr>
      <vt:lpstr>Tips for TLC!!!!!</vt:lpstr>
      <vt:lpstr>AP Chemistry Agenda – Monday, 1/13</vt:lpstr>
      <vt:lpstr>Questions to think about</vt:lpstr>
      <vt:lpstr>Would something like this have helped?</vt:lpstr>
      <vt:lpstr>AP CHEMISTRY 1/14/14</vt:lpstr>
      <vt:lpstr>AP Chem – Wednesday, 1/15</vt:lpstr>
      <vt:lpstr>AP Chemistry – Thursday, 1/16</vt:lpstr>
      <vt:lpstr>Colligative Properties</vt:lpstr>
      <vt:lpstr>Density of water</vt:lpstr>
      <vt:lpstr>Homework for tonight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Chemistry bellringers</dc:title>
  <dc:creator>A. Rosencrans</dc:creator>
  <cp:lastModifiedBy>A. Rosencrans</cp:lastModifiedBy>
  <cp:revision>446</cp:revision>
  <dcterms:created xsi:type="dcterms:W3CDTF">2014-01-08T17:33:19Z</dcterms:created>
  <dcterms:modified xsi:type="dcterms:W3CDTF">2014-01-16T20:10:46Z</dcterms:modified>
</cp:coreProperties>
</file>