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7" r:id="rId2"/>
    <p:sldId id="262" r:id="rId3"/>
    <p:sldId id="256" r:id="rId4"/>
    <p:sldId id="259" r:id="rId5"/>
    <p:sldId id="268" r:id="rId6"/>
    <p:sldId id="269" r:id="rId7"/>
    <p:sldId id="258" r:id="rId8"/>
    <p:sldId id="270" r:id="rId9"/>
    <p:sldId id="260" r:id="rId10"/>
    <p:sldId id="263" r:id="rId11"/>
    <p:sldId id="272" r:id="rId12"/>
    <p:sldId id="271" r:id="rId13"/>
    <p:sldId id="261" r:id="rId14"/>
    <p:sldId id="265" r:id="rId15"/>
    <p:sldId id="267" r:id="rId16"/>
    <p:sldId id="276" r:id="rId17"/>
    <p:sldId id="273" r:id="rId18"/>
    <p:sldId id="274" r:id="rId19"/>
    <p:sldId id="275" r:id="rId20"/>
    <p:sldId id="277" r:id="rId21"/>
    <p:sldId id="278" r:id="rId22"/>
    <p:sldId id="264" r:id="rId23"/>
    <p:sldId id="26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240" autoAdjust="0"/>
  </p:normalViewPr>
  <p:slideViewPr>
    <p:cSldViewPr>
      <p:cViewPr varScale="1">
        <p:scale>
          <a:sx n="52" d="100"/>
          <a:sy n="52" d="100"/>
        </p:scale>
        <p:origin x="-942" y="-84"/>
      </p:cViewPr>
      <p:guideLst>
        <p:guide orient="horz" pos="2160"/>
        <p:guide pos="2880"/>
      </p:guideLst>
    </p:cSldViewPr>
  </p:slideViewPr>
  <p:notesTextViewPr>
    <p:cViewPr>
      <p:scale>
        <a:sx n="100" d="100"/>
        <a:sy n="100" d="100"/>
      </p:scale>
      <p:origin x="0" y="1254"/>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5750B8-6529-4485-94E7-F64F5F87FBA2}" type="datetimeFigureOut">
              <a:rPr lang="en-US" smtClean="0"/>
              <a:pPr/>
              <a:t>11/5/2013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E6F60B-5042-4DFD-8AA4-96556BBE384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E3C3E2-BC89-4DCE-B98C-B5B5A9164A4F}" type="datetimeFigureOut">
              <a:rPr lang="en-US" smtClean="0"/>
              <a:pPr/>
              <a:t>11/5/2013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FA4C32-A339-4768-8928-17070729F7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FA4C32-A339-4768-8928-17070729F74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1.6 grams O</a:t>
            </a:r>
            <a:r>
              <a:rPr lang="en-US" baseline="-25000" dirty="0" smtClean="0"/>
              <a:t>2</a:t>
            </a:r>
          </a:p>
          <a:p>
            <a:r>
              <a:rPr lang="en-US" dirty="0" smtClean="0"/>
              <a:t>Reference: pgs. 100 – 102 in textbook</a:t>
            </a:r>
            <a:endParaRPr lang="en-US" dirty="0"/>
          </a:p>
        </p:txBody>
      </p:sp>
      <p:sp>
        <p:nvSpPr>
          <p:cNvPr id="4" name="Slide Number Placeholder 3"/>
          <p:cNvSpPr>
            <a:spLocks noGrp="1"/>
          </p:cNvSpPr>
          <p:nvPr>
            <p:ph type="sldNum" sz="quarter" idx="10"/>
          </p:nvPr>
        </p:nvSpPr>
        <p:spPr/>
        <p:txBody>
          <a:bodyPr/>
          <a:lstStyle/>
          <a:p>
            <a:fld id="{CBFA4C32-A339-4768-8928-17070729F749}"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90 </a:t>
            </a:r>
            <a:r>
              <a:rPr lang="en-US" dirty="0" err="1" smtClean="0"/>
              <a:t>mL</a:t>
            </a:r>
            <a:endParaRPr lang="en-US" dirty="0" smtClean="0"/>
          </a:p>
          <a:p>
            <a:r>
              <a:rPr lang="en-US" dirty="0" smtClean="0"/>
              <a:t>Reference:</a:t>
            </a:r>
            <a:r>
              <a:rPr lang="en-US" baseline="0" dirty="0" smtClean="0"/>
              <a:t> pgs. 142 – 144 in textbook</a:t>
            </a:r>
            <a:endParaRPr lang="en-US" dirty="0"/>
          </a:p>
        </p:txBody>
      </p:sp>
      <p:sp>
        <p:nvSpPr>
          <p:cNvPr id="4" name="Slide Number Placeholder 3"/>
          <p:cNvSpPr>
            <a:spLocks noGrp="1"/>
          </p:cNvSpPr>
          <p:nvPr>
            <p:ph type="sldNum" sz="quarter" idx="10"/>
          </p:nvPr>
        </p:nvSpPr>
        <p:spPr/>
        <p:txBody>
          <a:bodyPr/>
          <a:lstStyle/>
          <a:p>
            <a:fld id="{CBFA4C32-A339-4768-8928-17070729F749}"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a:t>
            </a:r>
            <a:r>
              <a:rPr lang="en-US" dirty="0" err="1" smtClean="0"/>
              <a:t>HCl</a:t>
            </a:r>
            <a:endParaRPr lang="en-US" dirty="0" smtClean="0"/>
          </a:p>
          <a:p>
            <a:r>
              <a:rPr lang="en-US" dirty="0" smtClean="0"/>
              <a:t>Reference:</a:t>
            </a:r>
            <a:r>
              <a:rPr lang="en-US" baseline="0" dirty="0" smtClean="0"/>
              <a:t> pgs. 714 – 715 in textbook</a:t>
            </a:r>
            <a:endParaRPr lang="en-US" dirty="0"/>
          </a:p>
        </p:txBody>
      </p:sp>
      <p:sp>
        <p:nvSpPr>
          <p:cNvPr id="4" name="Slide Number Placeholder 3"/>
          <p:cNvSpPr>
            <a:spLocks noGrp="1"/>
          </p:cNvSpPr>
          <p:nvPr>
            <p:ph type="sldNum" sz="quarter" idx="10"/>
          </p:nvPr>
        </p:nvSpPr>
        <p:spPr/>
        <p:txBody>
          <a:bodyPr/>
          <a:lstStyle/>
          <a:p>
            <a:fld id="{CBFA4C32-A339-4768-8928-17070729F749}"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Equivalence</a:t>
            </a:r>
            <a:r>
              <a:rPr lang="en-US" baseline="0" dirty="0" smtClean="0"/>
              <a:t> point at pH = 7, End point at pH = ~12.2.  The equivalence point is when moles acid = moles base, or where the pH is neutralized.  The end point is where the reaction stops, and the pH does not get any higher.</a:t>
            </a:r>
            <a:endParaRPr lang="en-US" dirty="0" smtClean="0"/>
          </a:p>
          <a:p>
            <a:r>
              <a:rPr lang="en-US" dirty="0" smtClean="0"/>
              <a:t>Reference:</a:t>
            </a:r>
            <a:r>
              <a:rPr lang="en-US" baseline="0" dirty="0" smtClean="0"/>
              <a:t> pgs. 714 – 715 in textbook</a:t>
            </a:r>
            <a:endParaRPr lang="en-US" dirty="0" smtClean="0"/>
          </a:p>
          <a:p>
            <a:endParaRPr lang="en-US" dirty="0"/>
          </a:p>
        </p:txBody>
      </p:sp>
      <p:sp>
        <p:nvSpPr>
          <p:cNvPr id="4" name="Slide Number Placeholder 3"/>
          <p:cNvSpPr>
            <a:spLocks noGrp="1"/>
          </p:cNvSpPr>
          <p:nvPr>
            <p:ph type="sldNum" sz="quarter" idx="10"/>
          </p:nvPr>
        </p:nvSpPr>
        <p:spPr/>
        <p:txBody>
          <a:bodyPr/>
          <a:lstStyle/>
          <a:p>
            <a:fld id="{CBFA4C32-A339-4768-8928-17070729F749}"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FA4C32-A339-4768-8928-17070729F749}"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0.00875 moles</a:t>
            </a:r>
          </a:p>
          <a:p>
            <a:r>
              <a:rPr lang="en-US" dirty="0" smtClean="0"/>
              <a:t>Reference: pgs. 139 – 140 </a:t>
            </a:r>
            <a:endParaRPr lang="en-US" dirty="0"/>
          </a:p>
        </p:txBody>
      </p:sp>
      <p:sp>
        <p:nvSpPr>
          <p:cNvPr id="4" name="Slide Number Placeholder 3"/>
          <p:cNvSpPr>
            <a:spLocks noGrp="1"/>
          </p:cNvSpPr>
          <p:nvPr>
            <p:ph type="sldNum" sz="quarter" idx="10"/>
          </p:nvPr>
        </p:nvSpPr>
        <p:spPr/>
        <p:txBody>
          <a:bodyPr/>
          <a:lstStyle/>
          <a:p>
            <a:fld id="{CBFA4C32-A339-4768-8928-17070729F749}"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0.0056 moles</a:t>
            </a:r>
          </a:p>
          <a:p>
            <a:r>
              <a:rPr lang="en-US" dirty="0" smtClean="0"/>
              <a:t>Reference: pgs. 139 – 141</a:t>
            </a:r>
          </a:p>
          <a:p>
            <a:endParaRPr lang="en-US" dirty="0"/>
          </a:p>
        </p:txBody>
      </p:sp>
      <p:sp>
        <p:nvSpPr>
          <p:cNvPr id="4" name="Slide Number Placeholder 3"/>
          <p:cNvSpPr>
            <a:spLocks noGrp="1"/>
          </p:cNvSpPr>
          <p:nvPr>
            <p:ph type="sldNum" sz="quarter" idx="10"/>
          </p:nvPr>
        </p:nvSpPr>
        <p:spPr/>
        <p:txBody>
          <a:bodyPr/>
          <a:lstStyle/>
          <a:p>
            <a:fld id="{CBFA4C32-A339-4768-8928-17070729F749}"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2NaOH + CuSO</a:t>
            </a:r>
            <a:r>
              <a:rPr lang="en-US" baseline="-25000" dirty="0" smtClean="0"/>
              <a:t>4</a:t>
            </a:r>
            <a:r>
              <a:rPr lang="en-US" dirty="0" smtClean="0"/>
              <a:t> </a:t>
            </a:r>
            <a:r>
              <a:rPr lang="en-US" dirty="0" smtClean="0">
                <a:sym typeface="Wingdings" pitchFamily="2" charset="2"/>
              </a:rPr>
              <a:t> Cu(OH)</a:t>
            </a:r>
            <a:r>
              <a:rPr lang="en-US" baseline="-25000" dirty="0" smtClean="0">
                <a:sym typeface="Wingdings" pitchFamily="2" charset="2"/>
              </a:rPr>
              <a:t>2</a:t>
            </a:r>
            <a:r>
              <a:rPr lang="en-US" baseline="0" dirty="0" smtClean="0">
                <a:sym typeface="Wingdings" pitchFamily="2" charset="2"/>
              </a:rPr>
              <a:t> + Na</a:t>
            </a:r>
            <a:r>
              <a:rPr lang="en-US" baseline="-25000" dirty="0" smtClean="0">
                <a:sym typeface="Wingdings" pitchFamily="2" charset="2"/>
              </a:rPr>
              <a:t>2</a:t>
            </a:r>
            <a:r>
              <a:rPr lang="en-US" baseline="0" dirty="0" smtClean="0">
                <a:sym typeface="Wingdings" pitchFamily="2" charset="2"/>
              </a:rPr>
              <a:t>SO</a:t>
            </a:r>
            <a:r>
              <a:rPr lang="en-US" baseline="-25000" dirty="0" smtClean="0">
                <a:sym typeface="Wingdings" pitchFamily="2" charset="2"/>
              </a:rPr>
              <a:t>4</a:t>
            </a:r>
          </a:p>
          <a:p>
            <a:r>
              <a:rPr lang="en-US" dirty="0" smtClean="0"/>
              <a:t>Reference:</a:t>
            </a:r>
          </a:p>
          <a:p>
            <a:r>
              <a:rPr lang="en-US" dirty="0" smtClean="0"/>
              <a:t>Naming</a:t>
            </a:r>
            <a:r>
              <a:rPr lang="en-US" baseline="0" dirty="0" smtClean="0"/>
              <a:t> compounds: Chapter 2</a:t>
            </a:r>
          </a:p>
          <a:p>
            <a:r>
              <a:rPr lang="en-US" baseline="0" dirty="0" smtClean="0"/>
              <a:t>Writing and balancing equations: pgs. 80 – 82 in textbook</a:t>
            </a:r>
            <a:endParaRPr lang="en-US" dirty="0" smtClean="0"/>
          </a:p>
        </p:txBody>
      </p:sp>
      <p:sp>
        <p:nvSpPr>
          <p:cNvPr id="4" name="Slide Number Placeholder 3"/>
          <p:cNvSpPr>
            <a:spLocks noGrp="1"/>
          </p:cNvSpPr>
          <p:nvPr>
            <p:ph type="sldNum" sz="quarter" idx="10"/>
          </p:nvPr>
        </p:nvSpPr>
        <p:spPr/>
        <p:txBody>
          <a:bodyPr/>
          <a:lstStyle/>
          <a:p>
            <a:fld id="{CBFA4C32-A339-4768-8928-17070729F749}"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0.0056 moles CuSO</a:t>
            </a:r>
            <a:r>
              <a:rPr lang="en-US" sz="1200" b="1" kern="1200" baseline="-25000" dirty="0" smtClean="0">
                <a:solidFill>
                  <a:schemeClr val="tx1"/>
                </a:solidFill>
                <a:latin typeface="+mn-lt"/>
                <a:ea typeface="+mn-ea"/>
                <a:cs typeface="+mn-cs"/>
              </a:rPr>
              <a:t>4</a:t>
            </a:r>
            <a:r>
              <a:rPr lang="en-US" sz="1200" b="1" kern="1200" dirty="0" smtClean="0">
                <a:solidFill>
                  <a:schemeClr val="tx1"/>
                </a:solidFill>
                <a:latin typeface="+mn-lt"/>
                <a:ea typeface="+mn-ea"/>
                <a:cs typeface="+mn-cs"/>
              </a:rPr>
              <a:t> (see slide 18) and 0.0087 moles </a:t>
            </a:r>
            <a:r>
              <a:rPr lang="en-US" sz="1200" b="1" kern="1200" dirty="0" err="1" smtClean="0">
                <a:solidFill>
                  <a:schemeClr val="tx1"/>
                </a:solidFill>
                <a:latin typeface="+mn-lt"/>
                <a:ea typeface="+mn-ea"/>
                <a:cs typeface="+mn-cs"/>
              </a:rPr>
              <a:t>NaOH</a:t>
            </a:r>
            <a:r>
              <a:rPr lang="en-US" sz="1200" b="1" kern="1200" dirty="0" smtClean="0">
                <a:solidFill>
                  <a:schemeClr val="tx1"/>
                </a:solidFill>
                <a:latin typeface="+mn-lt"/>
                <a:ea typeface="+mn-ea"/>
                <a:cs typeface="+mn-cs"/>
              </a:rPr>
              <a:t> (see</a:t>
            </a:r>
            <a:r>
              <a:rPr lang="en-US" sz="1200" b="1" kern="1200" baseline="0" dirty="0" smtClean="0">
                <a:solidFill>
                  <a:schemeClr val="tx1"/>
                </a:solidFill>
                <a:latin typeface="+mn-lt"/>
                <a:ea typeface="+mn-ea"/>
                <a:cs typeface="+mn-cs"/>
              </a:rPr>
              <a:t> slide 17)</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Answer: CuSO</a:t>
            </a:r>
            <a:r>
              <a:rPr lang="en-US" sz="1200" b="1" kern="1200" baseline="-25000" dirty="0" smtClean="0">
                <a:solidFill>
                  <a:schemeClr val="tx1"/>
                </a:solidFill>
                <a:latin typeface="+mn-lt"/>
                <a:ea typeface="+mn-ea"/>
                <a:cs typeface="+mn-cs"/>
              </a:rPr>
              <a:t>4</a:t>
            </a:r>
            <a:r>
              <a:rPr lang="en-US" sz="1200" b="1" kern="1200" baseline="0" dirty="0" smtClean="0">
                <a:solidFill>
                  <a:schemeClr val="tx1"/>
                </a:solidFill>
                <a:latin typeface="+mn-lt"/>
                <a:ea typeface="+mn-ea"/>
                <a:cs typeface="+mn-cs"/>
              </a:rPr>
              <a:t> is your limiting reactant (use equation from slide 19)</a:t>
            </a:r>
            <a:endParaRPr lang="en-US"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Reference: pgs. 99 – 102 in textbook</a:t>
            </a:r>
            <a:endParaRPr lang="en-US" sz="1200" b="1" kern="1200" baseline="-250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BFA4C32-A339-4768-8928-17070729F749}"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Answer: 0.427 g Cu(OH)</a:t>
            </a:r>
            <a:r>
              <a:rPr lang="en-US" sz="1200" b="1" kern="1200" baseline="-25000" dirty="0" smtClean="0">
                <a:solidFill>
                  <a:schemeClr val="tx1"/>
                </a:solidFill>
                <a:latin typeface="+mn-lt"/>
                <a:ea typeface="+mn-ea"/>
                <a:cs typeface="+mn-cs"/>
              </a:rPr>
              <a:t>2</a:t>
            </a:r>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Reference: pgs. 100 – 103 in textbook</a:t>
            </a:r>
          </a:p>
          <a:p>
            <a:r>
              <a:rPr lang="en-US" sz="1200" b="1" kern="1200" dirty="0" smtClean="0">
                <a:solidFill>
                  <a:schemeClr val="tx1"/>
                </a:solidFill>
                <a:latin typeface="+mn-lt"/>
                <a:ea typeface="+mn-ea"/>
                <a:cs typeface="+mn-cs"/>
              </a:rPr>
              <a:t>USE</a:t>
            </a:r>
            <a:r>
              <a:rPr lang="en-US" sz="1200" b="1" kern="1200" baseline="0" dirty="0" smtClean="0">
                <a:solidFill>
                  <a:schemeClr val="tx1"/>
                </a:solidFill>
                <a:latin typeface="+mn-lt"/>
                <a:ea typeface="+mn-ea"/>
                <a:cs typeface="+mn-cs"/>
              </a:rPr>
              <a:t> SLIDES 16 – 20 TO SEE THE STEPS TO SOLVE THIS PROBLEM</a:t>
            </a:r>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BFA4C32-A339-4768-8928-17070729F749}"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FA4C32-A339-4768-8928-17070729F749}"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3.4 g H</a:t>
            </a:r>
            <a:r>
              <a:rPr lang="en-US" baseline="-25000" dirty="0" smtClean="0"/>
              <a:t>2</a:t>
            </a:r>
            <a:r>
              <a:rPr lang="en-US" dirty="0" smtClean="0"/>
              <a:t>O</a:t>
            </a:r>
          </a:p>
          <a:p>
            <a:r>
              <a:rPr lang="en-US" dirty="0" smtClean="0"/>
              <a:t>Reference: Pages</a:t>
            </a:r>
            <a:r>
              <a:rPr lang="en-US" baseline="0" dirty="0" smtClean="0"/>
              <a:t> 100 – 103 in textbook</a:t>
            </a:r>
            <a:endParaRPr lang="en-US" dirty="0"/>
          </a:p>
        </p:txBody>
      </p:sp>
      <p:sp>
        <p:nvSpPr>
          <p:cNvPr id="4" name="Slide Number Placeholder 3"/>
          <p:cNvSpPr>
            <a:spLocks noGrp="1"/>
          </p:cNvSpPr>
          <p:nvPr>
            <p:ph type="sldNum" sz="quarter" idx="10"/>
          </p:nvPr>
        </p:nvSpPr>
        <p:spPr/>
        <p:txBody>
          <a:bodyPr/>
          <a:lstStyle/>
          <a:p>
            <a:fld id="{CBFA4C32-A339-4768-8928-17070729F749}"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For this</a:t>
            </a:r>
            <a:r>
              <a:rPr lang="en-US" baseline="0" dirty="0" smtClean="0"/>
              <a:t> section, you would be expected to write a full lab procedure to determine the chemical formula.</a:t>
            </a:r>
          </a:p>
          <a:p>
            <a:r>
              <a:rPr lang="en-US" baseline="0" dirty="0" smtClean="0"/>
              <a:t>Example of a bad procedure:</a:t>
            </a:r>
          </a:p>
          <a:p>
            <a:r>
              <a:rPr lang="en-US" baseline="0" dirty="0" smtClean="0"/>
              <a:t>You have to burn off the water to find how much water is in it.  You weigh it before you burn it and after you burn it  and that gives you the weight of the water.  Then you calculate how many moles of water you have and how many moles of CuSO4 you have and you find the ratio.</a:t>
            </a:r>
          </a:p>
          <a:p>
            <a:r>
              <a:rPr lang="en-US" baseline="0" dirty="0" smtClean="0"/>
              <a:t>Example of a good procedure:</a:t>
            </a:r>
          </a:p>
          <a:p>
            <a:r>
              <a:rPr lang="en-US" baseline="0" dirty="0" smtClean="0"/>
              <a:t>Weigh a crucible to determine its mass. Put 1.0 g of CuSO4 hydrate in the crucible, weigh it again, recording the mass. Place the crucible in a wire triangle on a ring stand over a Bunsen burner (see the diagram to the right).  Turn on the Bunsen burner and gently heat the copper sulfate hydrate until the color begins to change.  Keep it over the heat until no more water vapor is given off from the compound.  Remove the crucible from the heat using crucible tongs, and let it cool.  Turn off the Bunsen burner. Weigh the mass of the crucible and dehydrated sample.  Find the mass of water the evaporated by subtracting the mass of the crucible and dehydrated sample from the initial mass of the crucible and sample.  Find how many moles of water by dividing the mass of water by its molar mass.  Next, find the mass of the dehydrated copper sulfate by subtracting the mass of the crucible from the mass of the crucible with the dehydrated sample. </a:t>
            </a:r>
            <a:r>
              <a:rPr lang="en-US" baseline="0" dirty="0" smtClean="0"/>
              <a:t>Find how many moles of copper sulfate were in the sample by dividing the mass of the copper by its molar mass. Finally, you find your “n” value for the formula </a:t>
            </a:r>
            <a:r>
              <a:rPr lang="en-US" dirty="0" smtClean="0"/>
              <a:t>MgSO</a:t>
            </a:r>
            <a:r>
              <a:rPr lang="en-US" baseline="-25000" dirty="0" smtClean="0"/>
              <a:t>4 </a:t>
            </a:r>
            <a:r>
              <a:rPr lang="en-US" dirty="0" smtClean="0">
                <a:sym typeface="Symbol"/>
              </a:rPr>
              <a:t></a:t>
            </a:r>
            <a:r>
              <a:rPr lang="en-US" dirty="0" smtClean="0"/>
              <a:t></a:t>
            </a:r>
            <a:r>
              <a:rPr lang="en-US" i="1" dirty="0" smtClean="0"/>
              <a:t>n</a:t>
            </a:r>
            <a:r>
              <a:rPr lang="en-US" dirty="0" smtClean="0"/>
              <a:t>H</a:t>
            </a:r>
            <a:r>
              <a:rPr lang="en-US" baseline="-25000" dirty="0" smtClean="0"/>
              <a:t>2</a:t>
            </a:r>
            <a:r>
              <a:rPr lang="en-US" dirty="0" smtClean="0"/>
              <a:t>O</a:t>
            </a:r>
            <a:r>
              <a:rPr lang="en-US" baseline="0" dirty="0" smtClean="0"/>
              <a:t> by dividing your moles of water by your moles of copper sulfate and rounding to </a:t>
            </a:r>
            <a:r>
              <a:rPr lang="en-US" baseline="0" smtClean="0"/>
              <a:t>the nearest whole number.</a:t>
            </a:r>
            <a:endParaRPr lang="en-US" dirty="0"/>
          </a:p>
        </p:txBody>
      </p:sp>
      <p:sp>
        <p:nvSpPr>
          <p:cNvPr id="4" name="Slide Number Placeholder 3"/>
          <p:cNvSpPr>
            <a:spLocks noGrp="1"/>
          </p:cNvSpPr>
          <p:nvPr>
            <p:ph type="sldNum" sz="quarter" idx="10"/>
          </p:nvPr>
        </p:nvSpPr>
        <p:spPr/>
        <p:txBody>
          <a:bodyPr/>
          <a:lstStyle/>
          <a:p>
            <a:fld id="{CBFA4C32-A339-4768-8928-17070729F749}"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a:t>
            </a:r>
            <a:r>
              <a:rPr lang="en-US" baseline="0" dirty="0" smtClean="0"/>
              <a:t> 58 g </a:t>
            </a:r>
          </a:p>
          <a:p>
            <a:r>
              <a:rPr lang="en-US" baseline="0" dirty="0" smtClean="0"/>
              <a:t>Reference: pg. 139 of text</a:t>
            </a:r>
            <a:endParaRPr lang="en-US" dirty="0"/>
          </a:p>
        </p:txBody>
      </p:sp>
      <p:sp>
        <p:nvSpPr>
          <p:cNvPr id="4" name="Slide Number Placeholder 3"/>
          <p:cNvSpPr>
            <a:spLocks noGrp="1"/>
          </p:cNvSpPr>
          <p:nvPr>
            <p:ph type="sldNum" sz="quarter" idx="10"/>
          </p:nvPr>
        </p:nvSpPr>
        <p:spPr/>
        <p:txBody>
          <a:bodyPr/>
          <a:lstStyle/>
          <a:p>
            <a:fld id="{CBFA4C32-A339-4768-8928-17070729F749}"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5.8 grams</a:t>
            </a:r>
          </a:p>
          <a:p>
            <a:r>
              <a:rPr lang="en-US" dirty="0" smtClean="0"/>
              <a:t>Reference:</a:t>
            </a:r>
            <a:r>
              <a:rPr lang="en-US" baseline="0" dirty="0" smtClean="0"/>
              <a:t> pg. 139 of textbook</a:t>
            </a:r>
            <a:endParaRPr lang="en-US" dirty="0"/>
          </a:p>
        </p:txBody>
      </p:sp>
      <p:sp>
        <p:nvSpPr>
          <p:cNvPr id="4" name="Slide Number Placeholder 3"/>
          <p:cNvSpPr>
            <a:spLocks noGrp="1"/>
          </p:cNvSpPr>
          <p:nvPr>
            <p:ph type="sldNum" sz="quarter" idx="10"/>
          </p:nvPr>
        </p:nvSpPr>
        <p:spPr/>
        <p:txBody>
          <a:bodyPr/>
          <a:lstStyle/>
          <a:p>
            <a:fld id="{CBFA4C32-A339-4768-8928-17070729F749}"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25 grams</a:t>
            </a:r>
          </a:p>
          <a:p>
            <a:r>
              <a:rPr lang="en-US" dirty="0" smtClean="0"/>
              <a:t>Reference:</a:t>
            </a:r>
            <a:r>
              <a:rPr lang="en-US" baseline="0" dirty="0" smtClean="0"/>
              <a:t> pg. 141 of textbook</a:t>
            </a:r>
            <a:endParaRPr lang="en-US" dirty="0"/>
          </a:p>
        </p:txBody>
      </p:sp>
      <p:sp>
        <p:nvSpPr>
          <p:cNvPr id="4" name="Slide Number Placeholder 3"/>
          <p:cNvSpPr>
            <a:spLocks noGrp="1"/>
          </p:cNvSpPr>
          <p:nvPr>
            <p:ph type="sldNum" sz="quarter" idx="10"/>
          </p:nvPr>
        </p:nvSpPr>
        <p:spPr/>
        <p:txBody>
          <a:bodyPr/>
          <a:lstStyle/>
          <a:p>
            <a:fld id="{CBFA4C32-A339-4768-8928-17070729F749}"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2.2 M</a:t>
            </a:r>
          </a:p>
          <a:p>
            <a:r>
              <a:rPr lang="en-US" dirty="0" smtClean="0"/>
              <a:t>Reference: pgs.</a:t>
            </a:r>
            <a:r>
              <a:rPr lang="en-US" baseline="0" dirty="0" smtClean="0"/>
              <a:t> 141 – 142 of textbook</a:t>
            </a:r>
            <a:endParaRPr lang="en-US" dirty="0"/>
          </a:p>
        </p:txBody>
      </p:sp>
      <p:sp>
        <p:nvSpPr>
          <p:cNvPr id="4" name="Slide Number Placeholder 3"/>
          <p:cNvSpPr>
            <a:spLocks noGrp="1"/>
          </p:cNvSpPr>
          <p:nvPr>
            <p:ph type="sldNum" sz="quarter" idx="10"/>
          </p:nvPr>
        </p:nvSpPr>
        <p:spPr/>
        <p:txBody>
          <a:bodyPr/>
          <a:lstStyle/>
          <a:p>
            <a:fld id="{CBFA4C32-A339-4768-8928-17070729F749}"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1.2 M</a:t>
            </a:r>
          </a:p>
          <a:p>
            <a:r>
              <a:rPr lang="en-US" dirty="0" smtClean="0"/>
              <a:t>Reference: pg. 140 of textbook</a:t>
            </a:r>
            <a:endParaRPr lang="en-US" dirty="0"/>
          </a:p>
        </p:txBody>
      </p:sp>
      <p:sp>
        <p:nvSpPr>
          <p:cNvPr id="4" name="Slide Number Placeholder 3"/>
          <p:cNvSpPr>
            <a:spLocks noGrp="1"/>
          </p:cNvSpPr>
          <p:nvPr>
            <p:ph type="sldNum" sz="quarter" idx="10"/>
          </p:nvPr>
        </p:nvSpPr>
        <p:spPr/>
        <p:txBody>
          <a:bodyPr/>
          <a:lstStyle/>
          <a:p>
            <a:fld id="{CBFA4C32-A339-4768-8928-17070729F749}"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2H</a:t>
            </a:r>
            <a:r>
              <a:rPr lang="en-US" baseline="-25000" dirty="0" smtClean="0"/>
              <a:t>2</a:t>
            </a:r>
            <a:r>
              <a:rPr lang="en-US" baseline="0" dirty="0" smtClean="0"/>
              <a:t> + O</a:t>
            </a:r>
            <a:r>
              <a:rPr lang="en-US" baseline="-25000" dirty="0" smtClean="0"/>
              <a:t>2</a:t>
            </a:r>
            <a:r>
              <a:rPr lang="en-US" baseline="0" dirty="0" smtClean="0"/>
              <a:t> </a:t>
            </a:r>
            <a:r>
              <a:rPr lang="en-US" baseline="0" dirty="0" smtClean="0">
                <a:sym typeface="Wingdings" pitchFamily="2" charset="2"/>
              </a:rPr>
              <a:t> 2H</a:t>
            </a:r>
            <a:r>
              <a:rPr lang="en-US" baseline="-25000" dirty="0" smtClean="0">
                <a:sym typeface="Wingdings" pitchFamily="2" charset="2"/>
              </a:rPr>
              <a:t>2</a:t>
            </a:r>
            <a:r>
              <a:rPr lang="en-US" baseline="0" dirty="0" smtClean="0">
                <a:sym typeface="Wingdings" pitchFamily="2" charset="2"/>
              </a:rPr>
              <a:t>O</a:t>
            </a:r>
            <a:endParaRPr lang="en-US" dirty="0"/>
          </a:p>
        </p:txBody>
      </p:sp>
      <p:sp>
        <p:nvSpPr>
          <p:cNvPr id="4" name="Slide Number Placeholder 3"/>
          <p:cNvSpPr>
            <a:spLocks noGrp="1"/>
          </p:cNvSpPr>
          <p:nvPr>
            <p:ph type="sldNum" sz="quarter" idx="10"/>
          </p:nvPr>
        </p:nvSpPr>
        <p:spPr/>
        <p:txBody>
          <a:bodyPr/>
          <a:lstStyle/>
          <a:p>
            <a:fld id="{CBFA4C32-A339-4768-8928-17070729F749}"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Hydrogen</a:t>
            </a:r>
            <a:r>
              <a:rPr lang="en-US" baseline="0" dirty="0" smtClean="0"/>
              <a:t> (H</a:t>
            </a:r>
            <a:r>
              <a:rPr lang="en-US" baseline="-25000" dirty="0" smtClean="0"/>
              <a:t>2</a:t>
            </a:r>
            <a:r>
              <a:rPr lang="en-US" baseline="0" dirty="0" smtClean="0"/>
              <a:t>)</a:t>
            </a:r>
          </a:p>
          <a:p>
            <a:r>
              <a:rPr lang="en-US" baseline="0" dirty="0" smtClean="0"/>
              <a:t>Reference: pgs. 99 – 100 in textbook</a:t>
            </a:r>
            <a:endParaRPr lang="en-US" dirty="0"/>
          </a:p>
        </p:txBody>
      </p:sp>
      <p:sp>
        <p:nvSpPr>
          <p:cNvPr id="4" name="Slide Number Placeholder 3"/>
          <p:cNvSpPr>
            <a:spLocks noGrp="1"/>
          </p:cNvSpPr>
          <p:nvPr>
            <p:ph type="sldNum" sz="quarter" idx="10"/>
          </p:nvPr>
        </p:nvSpPr>
        <p:spPr/>
        <p:txBody>
          <a:bodyPr/>
          <a:lstStyle/>
          <a:p>
            <a:fld id="{CBFA4C32-A339-4768-8928-17070729F749}"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D26C97-8B6B-4140-BBB5-24358F5A29F7}"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B08A4-AB73-48E8-A6D1-175664D950E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D26C97-8B6B-4140-BBB5-24358F5A29F7}"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B08A4-AB73-48E8-A6D1-175664D950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D26C97-8B6B-4140-BBB5-24358F5A29F7}"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B08A4-AB73-48E8-A6D1-175664D950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D26C97-8B6B-4140-BBB5-24358F5A29F7}"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B08A4-AB73-48E8-A6D1-175664D950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D26C97-8B6B-4140-BBB5-24358F5A29F7}"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B08A4-AB73-48E8-A6D1-175664D950E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D26C97-8B6B-4140-BBB5-24358F5A29F7}"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B08A4-AB73-48E8-A6D1-175664D950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D26C97-8B6B-4140-BBB5-24358F5A29F7}" type="datetimeFigureOut">
              <a:rPr lang="en-US" smtClean="0"/>
              <a:pPr/>
              <a:t>11/5/2013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6B08A4-AB73-48E8-A6D1-175664D950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D26C97-8B6B-4140-BBB5-24358F5A29F7}" type="datetimeFigureOut">
              <a:rPr lang="en-US" smtClean="0"/>
              <a:pPr/>
              <a:t>11/5/2013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6B08A4-AB73-48E8-A6D1-175664D950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D26C97-8B6B-4140-BBB5-24358F5A29F7}" type="datetimeFigureOut">
              <a:rPr lang="en-US" smtClean="0"/>
              <a:pPr/>
              <a:t>11/5/2013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6B08A4-AB73-48E8-A6D1-175664D950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D26C97-8B6B-4140-BBB5-24358F5A29F7}"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B08A4-AB73-48E8-A6D1-175664D950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D26C97-8B6B-4140-BBB5-24358F5A29F7}"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B08A4-AB73-48E8-A6D1-175664D950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26C97-8B6B-4140-BBB5-24358F5A29F7}" type="datetimeFigureOut">
              <a:rPr lang="en-US" smtClean="0"/>
              <a:pPr/>
              <a:t>11/5/2013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B08A4-AB73-48E8-A6D1-175664D950E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AP Chemistry Unit 2 Review: </a:t>
            </a:r>
            <a:br>
              <a:rPr lang="en-US" dirty="0" smtClean="0"/>
            </a:br>
            <a:r>
              <a:rPr lang="en-US" dirty="0" smtClean="0"/>
              <a:t>Choose your destiny</a:t>
            </a:r>
            <a:endParaRPr lang="en-US" dirty="0"/>
          </a:p>
        </p:txBody>
      </p:sp>
      <p:sp>
        <p:nvSpPr>
          <p:cNvPr id="3" name="Content Placeholder 2"/>
          <p:cNvSpPr>
            <a:spLocks noGrp="1"/>
          </p:cNvSpPr>
          <p:nvPr>
            <p:ph idx="1"/>
          </p:nvPr>
        </p:nvSpPr>
        <p:spPr>
          <a:xfrm>
            <a:off x="228600" y="1676400"/>
            <a:ext cx="8915400" cy="5181600"/>
          </a:xfrm>
        </p:spPr>
        <p:txBody>
          <a:bodyPr/>
          <a:lstStyle/>
          <a:p>
            <a:r>
              <a:rPr lang="en-US" dirty="0" smtClean="0"/>
              <a:t>Option 1: Make a poster explaining concentration of solutions (how to find </a:t>
            </a:r>
            <a:r>
              <a:rPr lang="en-US" dirty="0" err="1" smtClean="0"/>
              <a:t>molarity</a:t>
            </a:r>
            <a:r>
              <a:rPr lang="en-US" dirty="0" smtClean="0"/>
              <a:t>, how </a:t>
            </a:r>
            <a:r>
              <a:rPr lang="en-US" dirty="0" err="1" smtClean="0"/>
              <a:t>molarity</a:t>
            </a:r>
            <a:r>
              <a:rPr lang="en-US" dirty="0" smtClean="0"/>
              <a:t>, moles, and volume are related, etc.)</a:t>
            </a:r>
          </a:p>
          <a:p>
            <a:r>
              <a:rPr lang="en-US" dirty="0" smtClean="0"/>
              <a:t>Option 2: Work on practice problems from the study guide.</a:t>
            </a:r>
          </a:p>
          <a:p>
            <a:r>
              <a:rPr lang="en-US" dirty="0" smtClean="0"/>
              <a:t>Option 3: Write your own procedure for one of the labs we did in class.  Describe WHY you included each step of your procedure.</a:t>
            </a:r>
          </a:p>
          <a:p>
            <a:r>
              <a:rPr lang="en-US" dirty="0" smtClean="0"/>
              <a:t>Option 4: Practice math </a:t>
            </a:r>
            <a:r>
              <a:rPr lang="en-US" dirty="0" err="1" smtClean="0"/>
              <a:t>skillz</a:t>
            </a:r>
            <a:r>
              <a:rPr lang="en-US" dirty="0" smtClean="0"/>
              <a:t> for the test (see me)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Write a reaction equation showing how H</a:t>
            </a:r>
            <a:r>
              <a:rPr lang="en-US" baseline="-25000" dirty="0" smtClean="0"/>
              <a:t>2</a:t>
            </a:r>
            <a:r>
              <a:rPr lang="en-US" dirty="0" smtClean="0"/>
              <a:t> and O</a:t>
            </a:r>
            <a:r>
              <a:rPr lang="en-US" baseline="-25000" dirty="0" smtClean="0"/>
              <a:t>2</a:t>
            </a:r>
            <a:r>
              <a:rPr lang="en-US" dirty="0" smtClean="0"/>
              <a:t> can combine to form H</a:t>
            </a:r>
            <a:r>
              <a:rPr lang="en-US" baseline="-25000" dirty="0" smtClean="0"/>
              <a:t>2</a:t>
            </a:r>
            <a:r>
              <a:rPr lang="en-US" dirty="0" smtClean="0"/>
              <a:t>O.</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If 0.50 </a:t>
            </a:r>
            <a:r>
              <a:rPr lang="en-US" dirty="0"/>
              <a:t>mol of H</a:t>
            </a:r>
            <a:r>
              <a:rPr lang="en-US" baseline="-25000" dirty="0"/>
              <a:t>2</a:t>
            </a:r>
            <a:r>
              <a:rPr lang="en-US" dirty="0"/>
              <a:t> and </a:t>
            </a:r>
            <a:r>
              <a:rPr lang="en-US" dirty="0" smtClean="0"/>
              <a:t>0.30 </a:t>
            </a:r>
            <a:r>
              <a:rPr lang="en-US" dirty="0"/>
              <a:t>mol of O</a:t>
            </a:r>
            <a:r>
              <a:rPr lang="en-US" baseline="-25000" dirty="0"/>
              <a:t>2</a:t>
            </a:r>
            <a:r>
              <a:rPr lang="en-US" dirty="0"/>
              <a:t> </a:t>
            </a:r>
            <a:r>
              <a:rPr lang="en-US" dirty="0" smtClean="0"/>
              <a:t>were to react according to the equation below, which one would be the limiting reagent?</a:t>
            </a:r>
          </a:p>
          <a:p>
            <a:pPr marL="0" indent="0">
              <a:buNone/>
            </a:pPr>
            <a:r>
              <a:rPr lang="en-US" dirty="0" smtClean="0"/>
              <a:t>	2H</a:t>
            </a:r>
            <a:r>
              <a:rPr lang="en-US" baseline="-25000" dirty="0" smtClean="0"/>
              <a:t>2</a:t>
            </a:r>
            <a:r>
              <a:rPr lang="en-US" dirty="0" smtClean="0"/>
              <a:t> + O</a:t>
            </a:r>
            <a:r>
              <a:rPr lang="en-US" baseline="-25000" dirty="0" smtClean="0"/>
              <a:t>2</a:t>
            </a:r>
            <a:r>
              <a:rPr lang="en-US" dirty="0" smtClean="0"/>
              <a:t> </a:t>
            </a:r>
            <a:r>
              <a:rPr lang="en-US" dirty="0" smtClean="0">
                <a:sym typeface="Wingdings" pitchFamily="2" charset="2"/>
              </a:rPr>
              <a:t> 2H</a:t>
            </a:r>
            <a:r>
              <a:rPr lang="en-US" baseline="-25000" dirty="0" smtClean="0">
                <a:sym typeface="Wingdings" pitchFamily="2" charset="2"/>
              </a:rPr>
              <a:t>2</a:t>
            </a:r>
            <a:r>
              <a:rPr lang="en-US" dirty="0" smtClean="0">
                <a:sym typeface="Wingdings" pitchFamily="2" charset="2"/>
              </a:rPr>
              <a:t>O</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If 0.40 </a:t>
            </a:r>
            <a:r>
              <a:rPr lang="en-US" dirty="0"/>
              <a:t>mol of H</a:t>
            </a:r>
            <a:r>
              <a:rPr lang="en-US" baseline="-25000" dirty="0"/>
              <a:t>2</a:t>
            </a:r>
            <a:r>
              <a:rPr lang="en-US" dirty="0"/>
              <a:t> and </a:t>
            </a:r>
            <a:r>
              <a:rPr lang="en-US" dirty="0" smtClean="0"/>
              <a:t>0.30 </a:t>
            </a:r>
            <a:r>
              <a:rPr lang="en-US" dirty="0"/>
              <a:t>mol of O</a:t>
            </a:r>
            <a:r>
              <a:rPr lang="en-US" baseline="-25000" dirty="0"/>
              <a:t>2</a:t>
            </a:r>
            <a:r>
              <a:rPr lang="en-US" dirty="0"/>
              <a:t> </a:t>
            </a:r>
            <a:r>
              <a:rPr lang="en-US" dirty="0" smtClean="0"/>
              <a:t>were to react as </a:t>
            </a:r>
            <a:r>
              <a:rPr lang="en-US" dirty="0"/>
              <a:t>completely as possible to produce H</a:t>
            </a:r>
            <a:r>
              <a:rPr lang="en-US" baseline="-25000" dirty="0"/>
              <a:t>2</a:t>
            </a:r>
            <a:r>
              <a:rPr lang="en-US" dirty="0"/>
              <a:t>O, what </a:t>
            </a:r>
            <a:r>
              <a:rPr lang="en-US" b="1" u="sng" dirty="0"/>
              <a:t>mass</a:t>
            </a:r>
            <a:r>
              <a:rPr lang="en-US" dirty="0"/>
              <a:t> of reactant would remain</a:t>
            </a:r>
            <a:r>
              <a:rPr lang="en-US" dirty="0" smtClean="0"/>
              <a:t>? (Answer must state WHICH reactant remains)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None/>
            </a:pPr>
            <a:r>
              <a:rPr lang="en-US" dirty="0"/>
              <a:t>4</a:t>
            </a:r>
            <a:r>
              <a:rPr lang="en-US" dirty="0" smtClean="0"/>
              <a:t>) </a:t>
            </a:r>
            <a:r>
              <a:rPr lang="en-US" dirty="0"/>
              <a:t>How many </a:t>
            </a:r>
            <a:r>
              <a:rPr lang="en-US" dirty="0" err="1"/>
              <a:t>mL</a:t>
            </a:r>
            <a:r>
              <a:rPr lang="en-US" dirty="0"/>
              <a:t> of 10.0 M </a:t>
            </a:r>
            <a:r>
              <a:rPr lang="en-US" dirty="0" err="1" smtClean="0"/>
              <a:t>NaOH</a:t>
            </a:r>
            <a:r>
              <a:rPr lang="en-US" dirty="0" smtClean="0"/>
              <a:t> </a:t>
            </a:r>
            <a:r>
              <a:rPr lang="en-US" dirty="0"/>
              <a:t>are needed to prepare </a:t>
            </a:r>
            <a:r>
              <a:rPr lang="en-US" dirty="0" smtClean="0"/>
              <a:t>600</a:t>
            </a:r>
            <a:r>
              <a:rPr lang="en-US" dirty="0"/>
              <a:t>. </a:t>
            </a:r>
            <a:r>
              <a:rPr lang="en-US" dirty="0" err="1"/>
              <a:t>mL</a:t>
            </a:r>
            <a:r>
              <a:rPr lang="en-US" dirty="0"/>
              <a:t> of </a:t>
            </a:r>
            <a:r>
              <a:rPr lang="en-US" dirty="0" smtClean="0"/>
              <a:t>1.50 </a:t>
            </a:r>
            <a:r>
              <a:rPr lang="en-US" dirty="0"/>
              <a:t>M </a:t>
            </a:r>
            <a:r>
              <a:rPr lang="en-US" dirty="0" err="1" smtClean="0"/>
              <a:t>NaOH</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The graph below shows a titration between </a:t>
            </a:r>
            <a:r>
              <a:rPr lang="en-US" dirty="0" err="1" smtClean="0"/>
              <a:t>HCl</a:t>
            </a:r>
            <a:r>
              <a:rPr lang="en-US" dirty="0" smtClean="0"/>
              <a:t> and </a:t>
            </a:r>
            <a:r>
              <a:rPr lang="en-US" dirty="0" err="1" smtClean="0"/>
              <a:t>NaOH</a:t>
            </a:r>
            <a:r>
              <a:rPr lang="en-US" dirty="0" smtClean="0"/>
              <a:t>.  Which solution was in the beaker at the start of the titration?  How do you know?</a:t>
            </a:r>
            <a:endParaRPr lang="en-US" dirty="0"/>
          </a:p>
        </p:txBody>
      </p:sp>
      <p:pic>
        <p:nvPicPr>
          <p:cNvPr id="4" name="Picture 3" descr="FreeAgent GoFlex Drive:Back-Up - home:Documents:AP Chemistry:Frameworks/Pacing:AP test questions:Chemical Reactions:Acid - Base:2010B FR titration.png"/>
          <p:cNvPicPr/>
          <p:nvPr/>
        </p:nvPicPr>
        <p:blipFill rotWithShape="1">
          <a:blip r:embed="rId3" cstate="print">
            <a:extLst>
              <a:ext uri="{28A0092B-C50C-407E-A947-70E740481C1C}">
                <a14:useLocalDpi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l="27217" t="12694" r="26670" b="32159"/>
          <a:stretch/>
        </p:blipFill>
        <p:spPr bwMode="auto">
          <a:xfrm>
            <a:off x="2133600" y="2209800"/>
            <a:ext cx="4786048" cy="4230149"/>
          </a:xfrm>
          <a:prstGeom prst="rect">
            <a:avLst/>
          </a:prstGeom>
          <a:noFill/>
          <a:ln>
            <a:noFill/>
          </a:ln>
          <a:extLst>
            <a:ext uri="{53640926-AAD7-44d8-BBD7-CCE9431645EC}">
              <a14:shadowObscured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Indicate where the equivalence point of this titration would be, and where the end point would be.  What is the difference?</a:t>
            </a:r>
            <a:endParaRPr lang="en-US" dirty="0"/>
          </a:p>
        </p:txBody>
      </p:sp>
      <p:pic>
        <p:nvPicPr>
          <p:cNvPr id="4" name="Picture 3" descr="FreeAgent GoFlex Drive:Back-Up - home:Documents:AP Chemistry:Frameworks/Pacing:AP test questions:Chemical Reactions:Acid - Base:2010B FR titration.png"/>
          <p:cNvPicPr/>
          <p:nvPr/>
        </p:nvPicPr>
        <p:blipFill rotWithShape="1">
          <a:blip r:embed="rId3" cstate="print">
            <a:extLst>
              <a:ext uri="{28A0092B-C50C-407E-A947-70E740481C1C}">
                <a14:useLocalDpi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l="27217" t="12694" r="26670" b="32159"/>
          <a:stretch/>
        </p:blipFill>
        <p:spPr bwMode="auto">
          <a:xfrm>
            <a:off x="2133600" y="2209800"/>
            <a:ext cx="4786048" cy="4230149"/>
          </a:xfrm>
          <a:prstGeom prst="rect">
            <a:avLst/>
          </a:prstGeom>
          <a:noFill/>
          <a:ln>
            <a:noFill/>
          </a:ln>
          <a:extLst>
            <a:ext uri="{53640926-AAD7-44d8-BBD7-CCE9431645EC}">
              <a14:shadowObscured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US" dirty="0" smtClean="0"/>
              <a:t>25</a:t>
            </a:r>
            <a:r>
              <a:rPr lang="en-US" b="1" dirty="0" smtClean="0"/>
              <a:t>.</a:t>
            </a:r>
            <a:r>
              <a:rPr lang="en-US" dirty="0" smtClean="0"/>
              <a:t>0 </a:t>
            </a:r>
            <a:r>
              <a:rPr lang="en-US" dirty="0" err="1" smtClean="0"/>
              <a:t>mL</a:t>
            </a:r>
            <a:r>
              <a:rPr lang="en-US" dirty="0" smtClean="0"/>
              <a:t> of 0</a:t>
            </a:r>
            <a:r>
              <a:rPr lang="en-US" b="1" dirty="0" smtClean="0"/>
              <a:t>.</a:t>
            </a:r>
            <a:r>
              <a:rPr lang="en-US" dirty="0" smtClean="0"/>
              <a:t>350 M </a:t>
            </a:r>
            <a:r>
              <a:rPr lang="en-US" dirty="0" err="1" smtClean="0"/>
              <a:t>NaOH</a:t>
            </a:r>
            <a:r>
              <a:rPr lang="en-US" dirty="0" smtClean="0"/>
              <a:t> are added to 45</a:t>
            </a:r>
            <a:r>
              <a:rPr lang="en-US" b="1" dirty="0" smtClean="0"/>
              <a:t>.</a:t>
            </a:r>
            <a:r>
              <a:rPr lang="en-US" dirty="0" smtClean="0"/>
              <a:t>0 </a:t>
            </a:r>
            <a:r>
              <a:rPr lang="en-US" dirty="0" err="1" smtClean="0"/>
              <a:t>mL</a:t>
            </a:r>
            <a:r>
              <a:rPr lang="en-US" dirty="0" smtClean="0"/>
              <a:t> of 0</a:t>
            </a:r>
            <a:r>
              <a:rPr lang="en-US" b="1" dirty="0" smtClean="0"/>
              <a:t>.</a:t>
            </a:r>
            <a:r>
              <a:rPr lang="en-US" dirty="0" smtClean="0"/>
              <a:t>125 M copper (II) sulfate.  How many grams of copper (II) hydroxide will precipitate</a:t>
            </a:r>
            <a:r>
              <a:rPr lang="en-US" dirty="0" smtClean="0"/>
              <a:t>?</a:t>
            </a:r>
          </a:p>
          <a:p>
            <a:pPr>
              <a:buNone/>
            </a:pPr>
            <a:endParaRPr lang="en-US" dirty="0" smtClean="0"/>
          </a:p>
          <a:p>
            <a:pPr>
              <a:buNone/>
            </a:pPr>
            <a:r>
              <a:rPr lang="en-US" dirty="0" smtClean="0"/>
              <a:t>NOTE: This is a multi-step problem.  The next 3 – 4 slides show you how to break this problem into easy steps.  The answer is </a:t>
            </a:r>
            <a:r>
              <a:rPr lang="en-US" dirty="0" err="1" smtClean="0"/>
              <a:t>onl</a:t>
            </a:r>
            <a:r>
              <a:rPr lang="en-US" dirty="0" smtClean="0"/>
              <a:t> slide </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US" dirty="0" smtClean="0"/>
              <a:t>You </a:t>
            </a:r>
            <a:r>
              <a:rPr lang="en-US" dirty="0" smtClean="0"/>
              <a:t>have </a:t>
            </a:r>
            <a:r>
              <a:rPr lang="en-US" dirty="0" smtClean="0"/>
              <a:t>25</a:t>
            </a:r>
            <a:r>
              <a:rPr lang="en-US" b="1" dirty="0" smtClean="0"/>
              <a:t>.</a:t>
            </a:r>
            <a:r>
              <a:rPr lang="en-US" dirty="0" smtClean="0"/>
              <a:t>0 </a:t>
            </a:r>
            <a:r>
              <a:rPr lang="en-US" dirty="0" err="1" smtClean="0"/>
              <a:t>mL</a:t>
            </a:r>
            <a:r>
              <a:rPr lang="en-US" dirty="0" smtClean="0"/>
              <a:t> of 0</a:t>
            </a:r>
            <a:r>
              <a:rPr lang="en-US" b="1" dirty="0" smtClean="0"/>
              <a:t>.</a:t>
            </a:r>
            <a:r>
              <a:rPr lang="en-US" dirty="0" smtClean="0"/>
              <a:t>350 M </a:t>
            </a:r>
            <a:r>
              <a:rPr lang="en-US" dirty="0" err="1" smtClean="0"/>
              <a:t>NaOH</a:t>
            </a:r>
            <a:r>
              <a:rPr lang="en-US" dirty="0" smtClean="0"/>
              <a:t>.  How many moles of </a:t>
            </a:r>
            <a:r>
              <a:rPr lang="en-US" dirty="0" err="1" smtClean="0"/>
              <a:t>NaOH</a:t>
            </a:r>
            <a:r>
              <a:rPr lang="en-US" dirty="0" smtClean="0"/>
              <a:t> are in your solution?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US" dirty="0" smtClean="0"/>
              <a:t>You have 45</a:t>
            </a:r>
            <a:r>
              <a:rPr lang="en-US" b="1" dirty="0" smtClean="0"/>
              <a:t>.</a:t>
            </a:r>
            <a:r>
              <a:rPr lang="en-US" dirty="0" smtClean="0"/>
              <a:t>0 </a:t>
            </a:r>
            <a:r>
              <a:rPr lang="en-US" dirty="0" err="1" smtClean="0"/>
              <a:t>mL</a:t>
            </a:r>
            <a:r>
              <a:rPr lang="en-US" dirty="0" smtClean="0"/>
              <a:t> of 0</a:t>
            </a:r>
            <a:r>
              <a:rPr lang="en-US" b="1" dirty="0" smtClean="0"/>
              <a:t>.</a:t>
            </a:r>
            <a:r>
              <a:rPr lang="en-US" dirty="0" smtClean="0"/>
              <a:t>125 M copper (II) sulfate.  How many moles of copper II sulfate are in your solution?</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US" dirty="0" smtClean="0"/>
              <a:t>Sodium hydroxide and copper (II) sulfate combine to form copper (II) hydroxide and sodium sulfate.  Write the reaction equation.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a:t>
            </a:r>
            <a:r>
              <a:rPr lang="en-US" dirty="0" err="1" smtClean="0"/>
              <a:t>Trashketball</a:t>
            </a:r>
            <a:endParaRPr lang="en-US" dirty="0"/>
          </a:p>
        </p:txBody>
      </p:sp>
      <p:sp>
        <p:nvSpPr>
          <p:cNvPr id="3" name="Content Placeholder 2"/>
          <p:cNvSpPr>
            <a:spLocks noGrp="1"/>
          </p:cNvSpPr>
          <p:nvPr>
            <p:ph idx="1"/>
          </p:nvPr>
        </p:nvSpPr>
        <p:spPr>
          <a:xfrm>
            <a:off x="457200" y="1295400"/>
            <a:ext cx="8229600" cy="4754563"/>
          </a:xfrm>
        </p:spPr>
        <p:txBody>
          <a:bodyPr>
            <a:normAutofit fontScale="92500" lnSpcReduction="10000"/>
          </a:bodyPr>
          <a:lstStyle/>
          <a:p>
            <a:r>
              <a:rPr lang="en-US" dirty="0" smtClean="0"/>
              <a:t>Teams of 3-4</a:t>
            </a:r>
          </a:p>
          <a:p>
            <a:r>
              <a:rPr lang="en-US" b="1" dirty="0" smtClean="0"/>
              <a:t>Every team works on every problem.  </a:t>
            </a:r>
            <a:r>
              <a:rPr lang="en-US" dirty="0" smtClean="0"/>
              <a:t>The first team to have a complete and CORRECT answer gets to shoot a basket.</a:t>
            </a:r>
          </a:p>
          <a:p>
            <a:r>
              <a:rPr lang="en-US" dirty="0" smtClean="0"/>
              <a:t>These problems are meant to be challenging, multi-step problems.  TALK THEM THROUGH WITH EACH OTHER.  Each problem should take 3-5 minutes to complete (at least!)</a:t>
            </a:r>
          </a:p>
          <a:p>
            <a:r>
              <a:rPr lang="en-US" dirty="0" smtClean="0"/>
              <a:t>You may use your notes or the book, but remember it’s a race!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US" dirty="0" smtClean="0"/>
              <a:t>25</a:t>
            </a:r>
            <a:r>
              <a:rPr lang="en-US" b="1" dirty="0" smtClean="0"/>
              <a:t>.</a:t>
            </a:r>
            <a:r>
              <a:rPr lang="en-US" dirty="0" smtClean="0"/>
              <a:t>0 </a:t>
            </a:r>
            <a:r>
              <a:rPr lang="en-US" dirty="0" err="1" smtClean="0"/>
              <a:t>mL</a:t>
            </a:r>
            <a:r>
              <a:rPr lang="en-US" dirty="0" smtClean="0"/>
              <a:t> of 0</a:t>
            </a:r>
            <a:r>
              <a:rPr lang="en-US" b="1" dirty="0" smtClean="0"/>
              <a:t>.</a:t>
            </a:r>
            <a:r>
              <a:rPr lang="en-US" dirty="0" smtClean="0"/>
              <a:t>350 M </a:t>
            </a:r>
            <a:r>
              <a:rPr lang="en-US" dirty="0" err="1" smtClean="0"/>
              <a:t>NaOH</a:t>
            </a:r>
            <a:r>
              <a:rPr lang="en-US" dirty="0" smtClean="0"/>
              <a:t> are added to 45</a:t>
            </a:r>
            <a:r>
              <a:rPr lang="en-US" b="1" dirty="0" smtClean="0"/>
              <a:t>.</a:t>
            </a:r>
            <a:r>
              <a:rPr lang="en-US" dirty="0" smtClean="0"/>
              <a:t>0 </a:t>
            </a:r>
            <a:r>
              <a:rPr lang="en-US" dirty="0" err="1" smtClean="0"/>
              <a:t>mL</a:t>
            </a:r>
            <a:r>
              <a:rPr lang="en-US" dirty="0" smtClean="0"/>
              <a:t> of 0</a:t>
            </a:r>
            <a:r>
              <a:rPr lang="en-US" b="1" dirty="0" smtClean="0"/>
              <a:t>.</a:t>
            </a:r>
            <a:r>
              <a:rPr lang="en-US" dirty="0" smtClean="0"/>
              <a:t>125 M copper (II) sulfate, and they react to form the precipitate copper (II) hydroxide.  Which solution is your limiting reactant?  Which one is your excess reactant?</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US" dirty="0" smtClean="0"/>
              <a:t>25</a:t>
            </a:r>
            <a:r>
              <a:rPr lang="en-US" b="1" dirty="0" smtClean="0"/>
              <a:t>.</a:t>
            </a:r>
            <a:r>
              <a:rPr lang="en-US" dirty="0" smtClean="0"/>
              <a:t>0 </a:t>
            </a:r>
            <a:r>
              <a:rPr lang="en-US" dirty="0" err="1" smtClean="0"/>
              <a:t>mL</a:t>
            </a:r>
            <a:r>
              <a:rPr lang="en-US" dirty="0" smtClean="0"/>
              <a:t> of 0</a:t>
            </a:r>
            <a:r>
              <a:rPr lang="en-US" b="1" dirty="0" smtClean="0"/>
              <a:t>.</a:t>
            </a:r>
            <a:r>
              <a:rPr lang="en-US" dirty="0" smtClean="0"/>
              <a:t>350 M </a:t>
            </a:r>
            <a:r>
              <a:rPr lang="en-US" dirty="0" err="1" smtClean="0"/>
              <a:t>NaOH</a:t>
            </a:r>
            <a:r>
              <a:rPr lang="en-US" dirty="0" smtClean="0"/>
              <a:t> are added to 45</a:t>
            </a:r>
            <a:r>
              <a:rPr lang="en-US" b="1" dirty="0" smtClean="0"/>
              <a:t>.</a:t>
            </a:r>
            <a:r>
              <a:rPr lang="en-US" dirty="0" smtClean="0"/>
              <a:t>0 </a:t>
            </a:r>
            <a:r>
              <a:rPr lang="en-US" dirty="0" err="1" smtClean="0"/>
              <a:t>mL</a:t>
            </a:r>
            <a:r>
              <a:rPr lang="en-US" dirty="0" smtClean="0"/>
              <a:t> of 0</a:t>
            </a:r>
            <a:r>
              <a:rPr lang="en-US" b="1" dirty="0" smtClean="0"/>
              <a:t>.</a:t>
            </a:r>
            <a:r>
              <a:rPr lang="en-US" dirty="0" smtClean="0"/>
              <a:t>125 M copper (II) sulfate.  How many grams of copper (II) hydroxide will precipitate</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lvl="0">
              <a:buNone/>
            </a:pPr>
            <a:r>
              <a:rPr lang="en-US" dirty="0" smtClean="0"/>
              <a:t>5) </a:t>
            </a:r>
            <a:r>
              <a:rPr lang="en-US" dirty="0"/>
              <a:t>When </a:t>
            </a:r>
            <a:r>
              <a:rPr lang="en-US" dirty="0" smtClean="0"/>
              <a:t>3</a:t>
            </a:r>
            <a:r>
              <a:rPr lang="en-US" dirty="0" smtClean="0"/>
              <a:t>.0 </a:t>
            </a:r>
            <a:r>
              <a:rPr lang="en-US" dirty="0"/>
              <a:t>g of N</a:t>
            </a:r>
            <a:r>
              <a:rPr lang="en-US" baseline="-25000" dirty="0"/>
              <a:t>2</a:t>
            </a:r>
            <a:r>
              <a:rPr lang="en-US" dirty="0"/>
              <a:t>H</a:t>
            </a:r>
            <a:r>
              <a:rPr lang="en-US" baseline="-25000" dirty="0"/>
              <a:t>4</a:t>
            </a:r>
            <a:r>
              <a:rPr lang="en-US" dirty="0"/>
              <a:t> (32 g*mol</a:t>
            </a:r>
            <a:r>
              <a:rPr lang="en-US" baseline="30000" dirty="0"/>
              <a:t>-1</a:t>
            </a:r>
            <a:r>
              <a:rPr lang="en-US" dirty="0"/>
              <a:t>) and 4</a:t>
            </a:r>
            <a:r>
              <a:rPr lang="en-US" dirty="0" smtClean="0"/>
              <a:t>2 </a:t>
            </a:r>
            <a:r>
              <a:rPr lang="en-US" dirty="0"/>
              <a:t>g of N</a:t>
            </a:r>
            <a:r>
              <a:rPr lang="en-US" baseline="-25000" dirty="0"/>
              <a:t>2</a:t>
            </a:r>
            <a:r>
              <a:rPr lang="en-US" dirty="0"/>
              <a:t>O</a:t>
            </a:r>
            <a:r>
              <a:rPr lang="en-US" baseline="-25000" dirty="0"/>
              <a:t>4</a:t>
            </a:r>
            <a:r>
              <a:rPr lang="en-US" dirty="0"/>
              <a:t> (92 g*mol</a:t>
            </a:r>
            <a:r>
              <a:rPr lang="en-US" baseline="30000" dirty="0"/>
              <a:t>-1</a:t>
            </a:r>
            <a:r>
              <a:rPr lang="en-US" dirty="0"/>
              <a:t>) are mixed together and react according to the equation below, what is the maximum mass of H</a:t>
            </a:r>
            <a:r>
              <a:rPr lang="en-US" baseline="-25000" dirty="0"/>
              <a:t>2</a:t>
            </a:r>
            <a:r>
              <a:rPr lang="en-US" dirty="0"/>
              <a:t>O that can be produced?</a:t>
            </a:r>
          </a:p>
          <a:p>
            <a:pPr>
              <a:buNone/>
            </a:pPr>
            <a:r>
              <a:rPr lang="en-US" dirty="0" smtClean="0"/>
              <a:t>	2 </a:t>
            </a:r>
            <a:r>
              <a:rPr lang="en-US" dirty="0"/>
              <a:t>N</a:t>
            </a:r>
            <a:r>
              <a:rPr lang="en-US" baseline="-25000" dirty="0"/>
              <a:t>2</a:t>
            </a:r>
            <a:r>
              <a:rPr lang="en-US" dirty="0"/>
              <a:t>H</a:t>
            </a:r>
            <a:r>
              <a:rPr lang="en-US" baseline="-25000" dirty="0"/>
              <a:t>4 </a:t>
            </a:r>
            <a:r>
              <a:rPr lang="en-US" dirty="0"/>
              <a:t>(</a:t>
            </a:r>
            <a:r>
              <a:rPr lang="en-US" i="1" dirty="0"/>
              <a:t>l</a:t>
            </a:r>
            <a:r>
              <a:rPr lang="en-US" dirty="0"/>
              <a:t>) + N</a:t>
            </a:r>
            <a:r>
              <a:rPr lang="en-US" baseline="-25000" dirty="0"/>
              <a:t>2</a:t>
            </a:r>
            <a:r>
              <a:rPr lang="en-US" dirty="0"/>
              <a:t>O</a:t>
            </a:r>
            <a:r>
              <a:rPr lang="en-US" baseline="-25000" dirty="0"/>
              <a:t>4 </a:t>
            </a:r>
            <a:r>
              <a:rPr lang="en-US" dirty="0"/>
              <a:t>(</a:t>
            </a:r>
            <a:r>
              <a:rPr lang="en-US" i="1" dirty="0"/>
              <a:t>l</a:t>
            </a:r>
            <a:r>
              <a:rPr lang="en-US" dirty="0"/>
              <a:t>) </a:t>
            </a:r>
            <a:r>
              <a:rPr lang="en-US" dirty="0">
                <a:sym typeface="Wingdings"/>
              </a:rPr>
              <a:t></a:t>
            </a:r>
            <a:r>
              <a:rPr lang="en-US" dirty="0"/>
              <a:t> 3 N</a:t>
            </a:r>
            <a:r>
              <a:rPr lang="en-US" baseline="-25000" dirty="0"/>
              <a:t>2 </a:t>
            </a:r>
            <a:r>
              <a:rPr lang="en-US" dirty="0"/>
              <a:t>(</a:t>
            </a:r>
            <a:r>
              <a:rPr lang="en-US" i="1" dirty="0"/>
              <a:t>g</a:t>
            </a:r>
            <a:r>
              <a:rPr lang="en-US" dirty="0"/>
              <a:t>) + 4 H</a:t>
            </a:r>
            <a:r>
              <a:rPr lang="en-US" baseline="-25000" dirty="0"/>
              <a:t>2</a:t>
            </a:r>
            <a:r>
              <a:rPr lang="en-US" dirty="0"/>
              <a:t>O (</a:t>
            </a:r>
            <a:r>
              <a:rPr lang="en-US" i="1" dirty="0"/>
              <a:t>g</a:t>
            </a:r>
            <a:r>
              <a:rPr lang="en-US" dirty="0"/>
              <a:t>) </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a:t>Magnesium sulfate is a hydrate with the formula </a:t>
            </a:r>
            <a:r>
              <a:rPr lang="en-US" dirty="0" smtClean="0"/>
              <a:t>MgSO</a:t>
            </a:r>
            <a:r>
              <a:rPr lang="en-US" baseline="-25000" dirty="0" smtClean="0"/>
              <a:t>4 </a:t>
            </a:r>
            <a:r>
              <a:rPr lang="en-US" dirty="0" smtClean="0">
                <a:sym typeface="Symbol"/>
              </a:rPr>
              <a:t></a:t>
            </a:r>
            <a:r>
              <a:rPr lang="en-US" dirty="0" smtClean="0"/>
              <a:t></a:t>
            </a:r>
            <a:r>
              <a:rPr lang="en-US" i="1" dirty="0"/>
              <a:t>n</a:t>
            </a:r>
            <a:r>
              <a:rPr lang="en-US" dirty="0"/>
              <a:t>H</a:t>
            </a:r>
            <a:r>
              <a:rPr lang="en-US" baseline="-25000" dirty="0"/>
              <a:t>2</a:t>
            </a:r>
            <a:r>
              <a:rPr lang="en-US" dirty="0"/>
              <a:t>O, with “n” representing how many water molecules are bonded to each MgSO</a:t>
            </a:r>
            <a:r>
              <a:rPr lang="en-US" baseline="-25000" dirty="0"/>
              <a:t>4</a:t>
            </a:r>
            <a:r>
              <a:rPr lang="en-US" dirty="0"/>
              <a:t> molecule.  How would you determine the full chemical formula for this hydrate?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
            <a:ext cx="7772400" cy="914400"/>
          </a:xfrm>
        </p:spPr>
        <p:txBody>
          <a:bodyPr/>
          <a:lstStyle/>
          <a:p>
            <a:r>
              <a:rPr lang="en-US" dirty="0" smtClean="0"/>
              <a:t>AP Chemistry Unit 2 Review!</a:t>
            </a:r>
            <a:endParaRPr lang="en-US" dirty="0"/>
          </a:p>
        </p:txBody>
      </p:sp>
      <p:sp>
        <p:nvSpPr>
          <p:cNvPr id="3" name="Subtitle 2"/>
          <p:cNvSpPr>
            <a:spLocks noGrp="1"/>
          </p:cNvSpPr>
          <p:nvPr>
            <p:ph type="subTitle" idx="1"/>
          </p:nvPr>
        </p:nvSpPr>
        <p:spPr>
          <a:xfrm>
            <a:off x="228600" y="990600"/>
            <a:ext cx="8534400" cy="5257800"/>
          </a:xfrm>
        </p:spPr>
        <p:txBody>
          <a:bodyPr>
            <a:normAutofit lnSpcReduction="10000"/>
          </a:bodyPr>
          <a:lstStyle/>
          <a:p>
            <a:pPr algn="l"/>
            <a:r>
              <a:rPr lang="en-US" dirty="0" smtClean="0"/>
              <a:t>Tomorrow, you will be given 2 test options:</a:t>
            </a:r>
          </a:p>
          <a:p>
            <a:pPr algn="l">
              <a:buFont typeface="Arial" pitchFamily="34" charset="0"/>
              <a:buChar char="•"/>
            </a:pPr>
            <a:r>
              <a:rPr lang="en-US" b="1" dirty="0" smtClean="0"/>
              <a:t>Option 1: </a:t>
            </a:r>
            <a:r>
              <a:rPr lang="en-US" dirty="0" smtClean="0"/>
              <a:t>4 - 5 multi-step problems (taken directly from AP exams) and one written procedure</a:t>
            </a:r>
          </a:p>
          <a:p>
            <a:pPr algn="l">
              <a:buFont typeface="Arial" pitchFamily="34" charset="0"/>
              <a:buChar char="•"/>
            </a:pPr>
            <a:r>
              <a:rPr lang="en-US" b="1" dirty="0" smtClean="0"/>
              <a:t>Option 2: </a:t>
            </a:r>
            <a:r>
              <a:rPr lang="en-US" dirty="0" smtClean="0"/>
              <a:t>10 – 15 one-step problems, one multi-step problem, and one written procedure</a:t>
            </a:r>
          </a:p>
          <a:p>
            <a:pPr algn="l"/>
            <a:endParaRPr lang="en-US" b="1" dirty="0" smtClean="0"/>
          </a:p>
          <a:p>
            <a:pPr algn="l"/>
            <a:r>
              <a:rPr lang="en-US" b="1" dirty="0" smtClean="0"/>
              <a:t>Topics covered: </a:t>
            </a:r>
            <a:r>
              <a:rPr lang="en-US" dirty="0" err="1" smtClean="0"/>
              <a:t>molarity</a:t>
            </a:r>
            <a:r>
              <a:rPr lang="en-US" dirty="0" smtClean="0"/>
              <a:t>, concentration, conversions, reaction </a:t>
            </a:r>
            <a:r>
              <a:rPr lang="en-US" dirty="0" err="1" smtClean="0"/>
              <a:t>stoichiometry</a:t>
            </a:r>
            <a:r>
              <a:rPr lang="en-US" dirty="0" smtClean="0"/>
              <a:t>, limiting reactants, titrations, lab investigations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Rules for math/conversion problems</a:t>
            </a:r>
            <a:endParaRPr lang="en-US" b="1" u="sng" dirty="0"/>
          </a:p>
        </p:txBody>
      </p:sp>
      <p:sp>
        <p:nvSpPr>
          <p:cNvPr id="3" name="Content Placeholder 2"/>
          <p:cNvSpPr>
            <a:spLocks noGrp="1"/>
          </p:cNvSpPr>
          <p:nvPr>
            <p:ph idx="1"/>
          </p:nvPr>
        </p:nvSpPr>
        <p:spPr/>
        <p:txBody>
          <a:bodyPr>
            <a:normAutofit/>
          </a:bodyPr>
          <a:lstStyle/>
          <a:p>
            <a:pPr>
              <a:buNone/>
            </a:pPr>
            <a:r>
              <a:rPr lang="en-US" dirty="0" smtClean="0"/>
              <a:t>Correct </a:t>
            </a:r>
            <a:r>
              <a:rPr lang="en-US" dirty="0"/>
              <a:t>equation/mathematical set-up: 1 point</a:t>
            </a:r>
          </a:p>
          <a:p>
            <a:pPr>
              <a:buNone/>
            </a:pPr>
            <a:r>
              <a:rPr lang="en-US" dirty="0" smtClean="0"/>
              <a:t>Correct </a:t>
            </a:r>
            <a:r>
              <a:rPr lang="en-US" dirty="0"/>
              <a:t>numerical answer: 1 point</a:t>
            </a:r>
          </a:p>
          <a:p>
            <a:pPr>
              <a:buNone/>
            </a:pPr>
            <a:r>
              <a:rPr lang="en-US" dirty="0" smtClean="0"/>
              <a:t>Correct </a:t>
            </a:r>
            <a:r>
              <a:rPr lang="en-US" dirty="0"/>
              <a:t>units on answer: 1 point</a:t>
            </a:r>
          </a:p>
          <a:p>
            <a:pPr>
              <a:buNone/>
            </a:pPr>
            <a:r>
              <a:rPr lang="en-US" dirty="0" smtClean="0"/>
              <a:t>Correct </a:t>
            </a:r>
            <a:r>
              <a:rPr lang="en-US" dirty="0"/>
              <a:t>significant figures: 1 point</a:t>
            </a:r>
          </a:p>
          <a:p>
            <a:pPr>
              <a:buNone/>
            </a:pPr>
            <a:r>
              <a:rPr lang="en-US" dirty="0"/>
              <a:t>Box around answer: 1 point</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How many grams of </a:t>
            </a:r>
            <a:r>
              <a:rPr lang="en-US" dirty="0" err="1" smtClean="0"/>
              <a:t>NaCl</a:t>
            </a:r>
            <a:r>
              <a:rPr lang="en-US" dirty="0" smtClean="0"/>
              <a:t> (58 g/mol) are required to prepare </a:t>
            </a:r>
            <a:r>
              <a:rPr lang="en-US" dirty="0" smtClean="0"/>
              <a:t>1.0 </a:t>
            </a:r>
            <a:r>
              <a:rPr lang="en-US" dirty="0" smtClean="0"/>
              <a:t>L of a </a:t>
            </a:r>
            <a:r>
              <a:rPr lang="en-US" dirty="0" smtClean="0"/>
              <a:t>1.0 </a:t>
            </a:r>
            <a:r>
              <a:rPr lang="en-US" dirty="0" smtClean="0"/>
              <a:t>M </a:t>
            </a:r>
            <a:r>
              <a:rPr lang="en-US" dirty="0" err="1" smtClean="0"/>
              <a:t>NaCl</a:t>
            </a:r>
            <a:r>
              <a:rPr lang="en-US" dirty="0" smtClean="0"/>
              <a:t> solution?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5668963"/>
          </a:xfrm>
        </p:spPr>
        <p:txBody>
          <a:bodyPr/>
          <a:lstStyle/>
          <a:p>
            <a:pPr marL="0" indent="0">
              <a:buNone/>
            </a:pPr>
            <a:r>
              <a:rPr lang="en-US" dirty="0" smtClean="0"/>
              <a:t>How many grams of </a:t>
            </a:r>
            <a:r>
              <a:rPr lang="en-US" dirty="0" err="1" smtClean="0"/>
              <a:t>NaCl</a:t>
            </a:r>
            <a:r>
              <a:rPr lang="en-US" dirty="0" smtClean="0"/>
              <a:t> (58 g/mol) are required to prepare 100 </a:t>
            </a:r>
            <a:r>
              <a:rPr lang="en-US" dirty="0" err="1" smtClean="0"/>
              <a:t>mL</a:t>
            </a:r>
            <a:r>
              <a:rPr lang="en-US" dirty="0" smtClean="0"/>
              <a:t> of a 1 M </a:t>
            </a:r>
            <a:r>
              <a:rPr lang="en-US" dirty="0" err="1" smtClean="0"/>
              <a:t>NaCl</a:t>
            </a:r>
            <a:r>
              <a:rPr lang="en-US" dirty="0" smtClean="0"/>
              <a:t> solution?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What mass of CuSO</a:t>
            </a:r>
            <a:r>
              <a:rPr lang="en-US" baseline="-25000" dirty="0" smtClean="0"/>
              <a:t>4</a:t>
            </a:r>
            <a:r>
              <a:rPr lang="en-US" dirty="0" smtClean="0"/>
              <a:t> </a:t>
            </a:r>
            <a:r>
              <a:rPr lang="en-US" dirty="0"/>
              <a:t>x 5H</a:t>
            </a:r>
            <a:r>
              <a:rPr lang="en-US" baseline="-25000" dirty="0"/>
              <a:t>2</a:t>
            </a:r>
            <a:r>
              <a:rPr lang="en-US" dirty="0"/>
              <a:t>O (250 g*mol</a:t>
            </a:r>
            <a:r>
              <a:rPr lang="en-US" baseline="30000" dirty="0"/>
              <a:t>-1</a:t>
            </a:r>
            <a:r>
              <a:rPr lang="en-US" dirty="0"/>
              <a:t>) is required to prepare </a:t>
            </a:r>
            <a:r>
              <a:rPr lang="en-US" dirty="0" smtClean="0"/>
              <a:t>500. </a:t>
            </a:r>
            <a:r>
              <a:rPr lang="en-US" dirty="0" err="1"/>
              <a:t>mL</a:t>
            </a:r>
            <a:r>
              <a:rPr lang="en-US" dirty="0"/>
              <a:t> of </a:t>
            </a:r>
            <a:r>
              <a:rPr lang="en-US" dirty="0" smtClean="0"/>
              <a:t>0.20 </a:t>
            </a:r>
            <a:r>
              <a:rPr lang="en-US" dirty="0"/>
              <a:t>M copper (II) sulfate solution?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If </a:t>
            </a:r>
            <a:r>
              <a:rPr lang="en-US" dirty="0" smtClean="0"/>
              <a:t>500. </a:t>
            </a:r>
            <a:r>
              <a:rPr lang="en-US" dirty="0" err="1"/>
              <a:t>mL</a:t>
            </a:r>
            <a:r>
              <a:rPr lang="en-US" dirty="0"/>
              <a:t> of </a:t>
            </a:r>
            <a:r>
              <a:rPr lang="en-US" dirty="0" smtClean="0"/>
              <a:t>0.50 </a:t>
            </a:r>
            <a:r>
              <a:rPr lang="en-US" dirty="0"/>
              <a:t>M </a:t>
            </a:r>
            <a:r>
              <a:rPr lang="en-US" dirty="0" smtClean="0"/>
              <a:t>MgF</a:t>
            </a:r>
            <a:r>
              <a:rPr lang="en-US" baseline="-25000" dirty="0" smtClean="0"/>
              <a:t>2</a:t>
            </a:r>
            <a:r>
              <a:rPr lang="en-US" dirty="0" smtClean="0"/>
              <a:t> </a:t>
            </a:r>
            <a:r>
              <a:rPr lang="en-US" dirty="0"/>
              <a:t>(</a:t>
            </a:r>
            <a:r>
              <a:rPr lang="en-US" dirty="0" err="1"/>
              <a:t>aq</a:t>
            </a:r>
            <a:r>
              <a:rPr lang="en-US" dirty="0"/>
              <a:t>) is added to </a:t>
            </a:r>
            <a:r>
              <a:rPr lang="en-US" dirty="0" smtClean="0"/>
              <a:t>600</a:t>
            </a:r>
            <a:r>
              <a:rPr lang="en-US" dirty="0"/>
              <a:t>. </a:t>
            </a:r>
            <a:r>
              <a:rPr lang="en-US" dirty="0" err="1"/>
              <a:t>mL</a:t>
            </a:r>
            <a:r>
              <a:rPr lang="en-US" dirty="0"/>
              <a:t> of distilled water, what is the concentration of </a:t>
            </a:r>
            <a:r>
              <a:rPr lang="en-US" dirty="0" smtClean="0"/>
              <a:t>the </a:t>
            </a:r>
            <a:r>
              <a:rPr lang="en-US" dirty="0"/>
              <a:t>resulting solution?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What is the concentration of OH</a:t>
            </a:r>
            <a:r>
              <a:rPr lang="en-US" baseline="50000" dirty="0" smtClean="0"/>
              <a:t>-</a:t>
            </a:r>
            <a:r>
              <a:rPr lang="en-US" dirty="0" smtClean="0"/>
              <a:t> in a 0.6 M </a:t>
            </a:r>
            <a:r>
              <a:rPr lang="en-US" dirty="0" err="1" smtClean="0"/>
              <a:t>Ba</a:t>
            </a:r>
            <a:r>
              <a:rPr lang="en-US" dirty="0" smtClean="0"/>
              <a:t>(OH)</a:t>
            </a:r>
            <a:r>
              <a:rPr lang="en-US" baseline="-25000" dirty="0" smtClean="0"/>
              <a:t>2</a:t>
            </a:r>
            <a:r>
              <a:rPr lang="en-US" dirty="0" smtClean="0"/>
              <a:t> solution?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1582</TotalTime>
  <Words>1442</Words>
  <Application>Microsoft Office PowerPoint</Application>
  <PresentationFormat>On-screen Show (4:3)</PresentationFormat>
  <Paragraphs>108</Paragraphs>
  <Slides>23</Slides>
  <Notes>21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AP Chemistry Unit 2 Review:  Choose your destiny</vt:lpstr>
      <vt:lpstr>Rules for Trashketball</vt:lpstr>
      <vt:lpstr>AP Chemistry Unit 2 Review!</vt:lpstr>
      <vt:lpstr>Rules for math/conversion problems</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 Rosencrans</dc:creator>
  <cp:lastModifiedBy>A. Rosencrans</cp:lastModifiedBy>
  <cp:revision>156</cp:revision>
  <dcterms:created xsi:type="dcterms:W3CDTF">2013-10-30T16:47:44Z</dcterms:created>
  <dcterms:modified xsi:type="dcterms:W3CDTF">2013-11-05T20:01:06Z</dcterms:modified>
</cp:coreProperties>
</file>