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1" r:id="rId6"/>
    <p:sldId id="264" r:id="rId7"/>
    <p:sldId id="260" r:id="rId8"/>
    <p:sldId id="262" r:id="rId9"/>
    <p:sldId id="265" r:id="rId10"/>
    <p:sldId id="263"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77599" autoAdjust="0"/>
  </p:normalViewPr>
  <p:slideViewPr>
    <p:cSldViewPr>
      <p:cViewPr varScale="1">
        <p:scale>
          <a:sx n="52" d="100"/>
          <a:sy n="52" d="100"/>
        </p:scale>
        <p:origin x="-10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BE7165-DB9F-4F9A-A732-4D4F73D12BC6}" type="datetimeFigureOut">
              <a:rPr lang="en-US" smtClean="0"/>
              <a:pPr/>
              <a:t>11/22/2013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12C548-5EFF-450D-B9B7-8E5805B5EA0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 2; 1999 Free Response</a:t>
            </a:r>
            <a:endParaRPr lang="en-US" dirty="0"/>
          </a:p>
        </p:txBody>
      </p:sp>
      <p:sp>
        <p:nvSpPr>
          <p:cNvPr id="4" name="Slide Number Placeholder 3"/>
          <p:cNvSpPr>
            <a:spLocks noGrp="1"/>
          </p:cNvSpPr>
          <p:nvPr>
            <p:ph type="sldNum" sz="quarter" idx="10"/>
          </p:nvPr>
        </p:nvSpPr>
        <p:spPr/>
        <p:txBody>
          <a:bodyPr/>
          <a:lstStyle/>
          <a:p>
            <a:fld id="{8512C548-5EFF-450D-B9B7-8E5805B5EA0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280D65-7A6D-4791-B69A-6DED6DD880CB}"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64FCC-C96E-4F2F-BCE7-F482D9DD5C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80D65-7A6D-4791-B69A-6DED6DD880CB}"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64FCC-C96E-4F2F-BCE7-F482D9DD5C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80D65-7A6D-4791-B69A-6DED6DD880CB}"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64FCC-C96E-4F2F-BCE7-F482D9DD5C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80D65-7A6D-4791-B69A-6DED6DD880CB}"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64FCC-C96E-4F2F-BCE7-F482D9DD5C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280D65-7A6D-4791-B69A-6DED6DD880CB}"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64FCC-C96E-4F2F-BCE7-F482D9DD5C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280D65-7A6D-4791-B69A-6DED6DD880CB}" type="datetimeFigureOut">
              <a:rPr lang="en-US" smtClean="0"/>
              <a:pPr/>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64FCC-C96E-4F2F-BCE7-F482D9DD5C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280D65-7A6D-4791-B69A-6DED6DD880CB}" type="datetimeFigureOut">
              <a:rPr lang="en-US" smtClean="0"/>
              <a:pPr/>
              <a:t>11/22/2013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564FCC-C96E-4F2F-BCE7-F482D9DD5C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280D65-7A6D-4791-B69A-6DED6DD880CB}" type="datetimeFigureOut">
              <a:rPr lang="en-US" smtClean="0"/>
              <a:pPr/>
              <a:t>11/22/2013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564FCC-C96E-4F2F-BCE7-F482D9DD5C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280D65-7A6D-4791-B69A-6DED6DD880CB}" type="datetimeFigureOut">
              <a:rPr lang="en-US" smtClean="0"/>
              <a:pPr/>
              <a:t>11/22/2013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564FCC-C96E-4F2F-BCE7-F482D9DD5C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80D65-7A6D-4791-B69A-6DED6DD880CB}" type="datetimeFigureOut">
              <a:rPr lang="en-US" smtClean="0"/>
              <a:pPr/>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64FCC-C96E-4F2F-BCE7-F482D9DD5C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80D65-7A6D-4791-B69A-6DED6DD880CB}" type="datetimeFigureOut">
              <a:rPr lang="en-US" smtClean="0"/>
              <a:pPr/>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64FCC-C96E-4F2F-BCE7-F482D9DD5C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80D65-7A6D-4791-B69A-6DED6DD880CB}" type="datetimeFigureOut">
              <a:rPr lang="en-US" smtClean="0"/>
              <a:pPr/>
              <a:t>11/22/2013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64FCC-C96E-4F2F-BCE7-F482D9DD5C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Due by the end of class:</a:t>
            </a:r>
            <a:br>
              <a:rPr lang="en-US" dirty="0" smtClean="0"/>
            </a:br>
            <a:r>
              <a:rPr lang="en-US" dirty="0" smtClean="0"/>
              <a:t>(one set of answers per group)</a:t>
            </a:r>
            <a:endParaRPr lang="en-US" dirty="0"/>
          </a:p>
        </p:txBody>
      </p:sp>
      <p:pic>
        <p:nvPicPr>
          <p:cNvPr id="3074" name="Picture 2" descr="C:\Users\arosencrans\Downloads\Screen Shot 2013-11-18 at 1.58.41 PM (1).png"/>
          <p:cNvPicPr>
            <a:picLocks noChangeAspect="1" noChangeArrowheads="1"/>
          </p:cNvPicPr>
          <p:nvPr/>
        </p:nvPicPr>
        <p:blipFill>
          <a:blip r:embed="rId3" cstate="print"/>
          <a:srcRect l="4604" r="3312"/>
          <a:stretch>
            <a:fillRect/>
          </a:stretch>
        </p:blipFill>
        <p:spPr bwMode="auto">
          <a:xfrm>
            <a:off x="0" y="1494911"/>
            <a:ext cx="9144000" cy="460108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a:t>
            </a:r>
            <a:endParaRPr lang="en-US" dirty="0"/>
          </a:p>
        </p:txBody>
      </p:sp>
      <p:pic>
        <p:nvPicPr>
          <p:cNvPr id="4" name="Picture 3" descr="ap practice 21.jpg"/>
          <p:cNvPicPr>
            <a:picLocks noChangeAspect="1"/>
          </p:cNvPicPr>
          <p:nvPr/>
        </p:nvPicPr>
        <p:blipFill>
          <a:blip r:embed="rId2" cstate="print"/>
          <a:stretch>
            <a:fillRect/>
          </a:stretch>
        </p:blipFill>
        <p:spPr>
          <a:xfrm>
            <a:off x="838200" y="1447800"/>
            <a:ext cx="7409561" cy="51816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p practice 3.jpg"/>
          <p:cNvPicPr>
            <a:picLocks noGrp="1" noChangeAspect="1"/>
          </p:cNvPicPr>
          <p:nvPr>
            <p:ph idx="1"/>
          </p:nvPr>
        </p:nvPicPr>
        <p:blipFill>
          <a:blip r:embed="rId2" cstate="print"/>
          <a:stretch>
            <a:fillRect/>
          </a:stretch>
        </p:blipFill>
        <p:spPr>
          <a:xfrm>
            <a:off x="3699135" y="0"/>
            <a:ext cx="5444865" cy="6741904"/>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p practice 22.jpg"/>
          <p:cNvPicPr>
            <a:picLocks noGrp="1" noChangeAspect="1"/>
          </p:cNvPicPr>
          <p:nvPr>
            <p:ph idx="1"/>
          </p:nvPr>
        </p:nvPicPr>
        <p:blipFill>
          <a:blip r:embed="rId2" cstate="print"/>
          <a:srcRect l="10435" t="3478" r="9565" b="7246"/>
          <a:stretch>
            <a:fillRect/>
          </a:stretch>
        </p:blipFill>
        <p:spPr>
          <a:xfrm>
            <a:off x="990600" y="480391"/>
            <a:ext cx="7620000" cy="6377609"/>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715962"/>
          </a:xfrm>
        </p:spPr>
        <p:txBody>
          <a:bodyPr>
            <a:normAutofit fontScale="90000"/>
          </a:bodyPr>
          <a:lstStyle/>
          <a:p>
            <a:r>
              <a:rPr lang="en-US" b="1" u="sng" dirty="0" smtClean="0"/>
              <a:t>Warm Up – 11/11/13</a:t>
            </a:r>
            <a:endParaRPr lang="en-US" b="1" u="sng" dirty="0"/>
          </a:p>
        </p:txBody>
      </p:sp>
      <p:sp>
        <p:nvSpPr>
          <p:cNvPr id="3" name="Content Placeholder 2"/>
          <p:cNvSpPr>
            <a:spLocks noGrp="1"/>
          </p:cNvSpPr>
          <p:nvPr>
            <p:ph idx="1"/>
          </p:nvPr>
        </p:nvSpPr>
        <p:spPr>
          <a:xfrm>
            <a:off x="228600" y="990601"/>
            <a:ext cx="8686800" cy="2819400"/>
          </a:xfrm>
        </p:spPr>
        <p:txBody>
          <a:bodyPr>
            <a:normAutofit fontScale="85000" lnSpcReduction="10000"/>
          </a:bodyPr>
          <a:lstStyle/>
          <a:p>
            <a:pPr marL="0" indent="0">
              <a:buNone/>
            </a:pPr>
            <a:r>
              <a:rPr lang="en-US" b="1" u="sng" dirty="0" smtClean="0"/>
              <a:t>Coulomb’s law states: </a:t>
            </a:r>
            <a:r>
              <a:rPr lang="en-US" i="1" dirty="0" smtClean="0"/>
              <a:t>The magnitude of the electrostatic force of interaction between two point charges is directly proportional to the scalar multiplication of the magnitudes of charges and inversely proportional to the square of the distance between them.</a:t>
            </a:r>
          </a:p>
          <a:p>
            <a:pPr marL="0" indent="0">
              <a:buNone/>
            </a:pPr>
            <a:r>
              <a:rPr lang="en-US" b="1" dirty="0" smtClean="0"/>
              <a:t>What does this mean?  How does this relate to what we have learned so far in AP Chemistry?</a:t>
            </a:r>
            <a:endParaRPr lang="en-US" b="1" dirty="0"/>
          </a:p>
        </p:txBody>
      </p:sp>
      <p:pic>
        <p:nvPicPr>
          <p:cNvPr id="1026" name="Picture 2" descr="http://www.aplusphysics.com/courses/honors/estat/images/Coulombs_Law_Diagram.png"/>
          <p:cNvPicPr>
            <a:picLocks noChangeAspect="1" noChangeArrowheads="1"/>
          </p:cNvPicPr>
          <p:nvPr/>
        </p:nvPicPr>
        <p:blipFill>
          <a:blip r:embed="rId2" cstate="print"/>
          <a:srcRect/>
          <a:stretch>
            <a:fillRect/>
          </a:stretch>
        </p:blipFill>
        <p:spPr bwMode="auto">
          <a:xfrm>
            <a:off x="1371600" y="3886200"/>
            <a:ext cx="5943600" cy="275717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Periodic Trends</a:t>
            </a:r>
            <a:endParaRPr lang="en-US" b="1" u="sng"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Effective nuclear charge and atomic radius</a:t>
            </a:r>
          </a:p>
          <a:p>
            <a:pPr marL="514350" indent="-514350">
              <a:buFont typeface="+mj-lt"/>
              <a:buAutoNum type="arabicPeriod"/>
            </a:pPr>
            <a:r>
              <a:rPr lang="en-US" dirty="0" smtClean="0"/>
              <a:t>Ionic radius</a:t>
            </a:r>
          </a:p>
          <a:p>
            <a:pPr marL="514350" indent="-514350">
              <a:buFont typeface="+mj-lt"/>
              <a:buAutoNum type="arabicPeriod"/>
            </a:pPr>
            <a:r>
              <a:rPr lang="en-US" dirty="0" smtClean="0"/>
              <a:t>First and second ionization energy</a:t>
            </a:r>
          </a:p>
          <a:p>
            <a:pPr marL="514350" indent="-514350">
              <a:buFont typeface="+mj-lt"/>
              <a:buAutoNum type="arabicPeriod"/>
            </a:pPr>
            <a:r>
              <a:rPr lang="en-US" dirty="0" smtClean="0"/>
              <a:t>Electron affinity/</a:t>
            </a:r>
            <a:r>
              <a:rPr lang="en-US" dirty="0" err="1" smtClean="0"/>
              <a:t>electronegativity</a:t>
            </a:r>
            <a:endParaRPr lang="en-US" dirty="0" smtClean="0"/>
          </a:p>
          <a:p>
            <a:pPr marL="514350" indent="-514350">
              <a:buFont typeface="+mj-lt"/>
              <a:buAutoNum type="arabicPeriod"/>
            </a:pPr>
            <a:r>
              <a:rPr lang="en-US" dirty="0" smtClean="0"/>
              <a:t>Properties of metal oxides</a:t>
            </a:r>
          </a:p>
          <a:p>
            <a:pPr marL="514350" indent="-514350">
              <a:buFont typeface="+mj-lt"/>
              <a:buAutoNum type="arabicPeriod"/>
            </a:pPr>
            <a:r>
              <a:rPr lang="en-US" dirty="0" smtClean="0"/>
              <a:t>Properties of nonmetal oxides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382000" cy="2087562"/>
          </a:xfrm>
        </p:spPr>
        <p:txBody>
          <a:bodyPr>
            <a:noAutofit/>
          </a:bodyPr>
          <a:lstStyle/>
          <a:p>
            <a:pPr algn="l"/>
            <a:r>
              <a:rPr lang="en-US" sz="3200" dirty="0" smtClean="0"/>
              <a:t>Below is a chart of periodic trends.  Pick three, and explain (in terms of atomic structure) why each one occurs.</a:t>
            </a:r>
            <a:br>
              <a:rPr lang="en-US" sz="3200" dirty="0" smtClean="0"/>
            </a:br>
            <a:r>
              <a:rPr lang="en-US" sz="3200" dirty="0" smtClean="0"/>
              <a:t>			Hint: think of this</a:t>
            </a:r>
            <a:r>
              <a:rPr lang="en-US" sz="3200" dirty="0" smtClean="0">
                <a:sym typeface="Wingdings" pitchFamily="2" charset="2"/>
              </a:rPr>
              <a:t></a:t>
            </a:r>
            <a:endParaRPr lang="en-US" sz="3200" dirty="0"/>
          </a:p>
        </p:txBody>
      </p:sp>
      <p:pic>
        <p:nvPicPr>
          <p:cNvPr id="1026" name="Picture 2" descr="http://www.chem.chizeng.com/wp-content/uploads/2010/02/periodicTrends.jpg"/>
          <p:cNvPicPr>
            <a:picLocks noChangeAspect="1" noChangeArrowheads="1"/>
          </p:cNvPicPr>
          <p:nvPr/>
        </p:nvPicPr>
        <p:blipFill>
          <a:blip r:embed="rId2" cstate="print"/>
          <a:srcRect/>
          <a:stretch>
            <a:fillRect/>
          </a:stretch>
        </p:blipFill>
        <p:spPr bwMode="auto">
          <a:xfrm>
            <a:off x="228600" y="2438400"/>
            <a:ext cx="5850066" cy="3962400"/>
          </a:xfrm>
          <a:prstGeom prst="rect">
            <a:avLst/>
          </a:prstGeom>
          <a:noFill/>
        </p:spPr>
      </p:pic>
      <p:pic>
        <p:nvPicPr>
          <p:cNvPr id="1028" name="Picture 4" descr="http://media-2.web.britannica.com/eb-media/09/149209-004-E4AA2D63.jpg"/>
          <p:cNvPicPr>
            <a:picLocks noChangeAspect="1" noChangeArrowheads="1"/>
          </p:cNvPicPr>
          <p:nvPr/>
        </p:nvPicPr>
        <p:blipFill>
          <a:blip r:embed="rId3" cstate="print"/>
          <a:srcRect l="16000" r="14667"/>
          <a:stretch>
            <a:fillRect/>
          </a:stretch>
        </p:blipFill>
        <p:spPr bwMode="auto">
          <a:xfrm>
            <a:off x="6477000" y="1447800"/>
            <a:ext cx="1981200" cy="185723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04800"/>
            <a:ext cx="3657600" cy="1295400"/>
          </a:xfrm>
        </p:spPr>
        <p:txBody>
          <a:bodyPr>
            <a:normAutofit fontScale="90000"/>
          </a:bodyPr>
          <a:lstStyle/>
          <a:p>
            <a:r>
              <a:rPr lang="en-US" dirty="0" smtClean="0"/>
              <a:t>Warm-Up: 11/19/13</a:t>
            </a:r>
            <a:endParaRPr lang="en-US" dirty="0"/>
          </a:p>
        </p:txBody>
      </p:sp>
      <p:pic>
        <p:nvPicPr>
          <p:cNvPr id="1026" name="Picture 2" descr="C:\Users\arosencrans\Downloads\Screen Shot 2013-11-18 at 1.56.53 PM.png"/>
          <p:cNvPicPr>
            <a:picLocks noGrp="1" noChangeAspect="1" noChangeArrowheads="1"/>
          </p:cNvPicPr>
          <p:nvPr>
            <p:ph idx="1"/>
          </p:nvPr>
        </p:nvPicPr>
        <p:blipFill>
          <a:blip r:embed="rId2" cstate="print"/>
          <a:srcRect l="9120" r="979"/>
          <a:stretch>
            <a:fillRect/>
          </a:stretch>
        </p:blipFill>
        <p:spPr bwMode="auto">
          <a:xfrm>
            <a:off x="685800" y="228600"/>
            <a:ext cx="4495800" cy="2567564"/>
          </a:xfrm>
          <a:prstGeom prst="rect">
            <a:avLst/>
          </a:prstGeom>
          <a:noFill/>
        </p:spPr>
      </p:pic>
      <p:pic>
        <p:nvPicPr>
          <p:cNvPr id="1027" name="Picture 3" descr="C:\Users\arosencrans\Downloads\Screen Shot 2013-11-18 at 1.55.31 PM.png"/>
          <p:cNvPicPr>
            <a:picLocks noChangeAspect="1" noChangeArrowheads="1"/>
          </p:cNvPicPr>
          <p:nvPr/>
        </p:nvPicPr>
        <p:blipFill>
          <a:blip r:embed="rId3" cstate="print"/>
          <a:srcRect l="5302" t="6244" r="6332"/>
          <a:stretch>
            <a:fillRect/>
          </a:stretch>
        </p:blipFill>
        <p:spPr bwMode="auto">
          <a:xfrm>
            <a:off x="685800" y="2819400"/>
            <a:ext cx="7620000" cy="3733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dirty="0" smtClean="0"/>
              <a:t>Warm Up – 11/20/13</a:t>
            </a:r>
            <a:br>
              <a:rPr lang="en-US" dirty="0" smtClean="0"/>
            </a:br>
            <a:r>
              <a:rPr lang="en-US" dirty="0" smtClean="0"/>
              <a:t>Sit with your groups from yesterday and discuss:</a:t>
            </a:r>
            <a:endParaRPr lang="en-US" dirty="0"/>
          </a:p>
        </p:txBody>
      </p:sp>
      <p:pic>
        <p:nvPicPr>
          <p:cNvPr id="4098" name="Picture 2" descr="C:\Users\arosencrans\Downloads\photo 1.JPG"/>
          <p:cNvPicPr>
            <a:picLocks noChangeAspect="1" noChangeArrowheads="1"/>
          </p:cNvPicPr>
          <p:nvPr/>
        </p:nvPicPr>
        <p:blipFill>
          <a:blip r:embed="rId2" cstate="print"/>
          <a:srcRect l="17778" r="12593" b="56667"/>
          <a:stretch>
            <a:fillRect/>
          </a:stretch>
        </p:blipFill>
        <p:spPr bwMode="auto">
          <a:xfrm>
            <a:off x="0" y="2286000"/>
            <a:ext cx="4499708" cy="3733800"/>
          </a:xfrm>
          <a:prstGeom prst="rect">
            <a:avLst/>
          </a:prstGeom>
          <a:noFill/>
        </p:spPr>
      </p:pic>
      <p:pic>
        <p:nvPicPr>
          <p:cNvPr id="5" name="Picture 2" descr="C:\Users\arosencrans\Downloads\photo 1.JPG"/>
          <p:cNvPicPr>
            <a:picLocks noChangeAspect="1" noChangeArrowheads="1"/>
          </p:cNvPicPr>
          <p:nvPr/>
        </p:nvPicPr>
        <p:blipFill>
          <a:blip r:embed="rId2" cstate="print"/>
          <a:srcRect l="17778" t="43333" r="12593" b="5556"/>
          <a:stretch>
            <a:fillRect/>
          </a:stretch>
        </p:blipFill>
        <p:spPr bwMode="auto">
          <a:xfrm>
            <a:off x="4572000" y="2057400"/>
            <a:ext cx="4572000" cy="447472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7410" name="Picture 2" descr="http://upload.wikimedia.org/wikipedia/commons/thumb/5/55/Bohr-atom-PAR.svg/310px-Bohr-atom-PAR.svg.png"/>
          <p:cNvPicPr>
            <a:picLocks noChangeAspect="1" noChangeArrowheads="1"/>
          </p:cNvPicPr>
          <p:nvPr/>
        </p:nvPicPr>
        <p:blipFill>
          <a:blip r:embed="rId2" cstate="print"/>
          <a:srcRect/>
          <a:stretch>
            <a:fillRect/>
          </a:stretch>
        </p:blipFill>
        <p:spPr bwMode="auto">
          <a:xfrm>
            <a:off x="457200" y="2057400"/>
            <a:ext cx="4636909" cy="40386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THROWBACK THURSDAY 11/21/13</a:t>
            </a:r>
            <a:endParaRPr lang="en-US" dirty="0"/>
          </a:p>
        </p:txBody>
      </p:sp>
      <p:pic>
        <p:nvPicPr>
          <p:cNvPr id="2050" name="Picture 2" descr="C:\Users\arosencrans\Downloads\Screen Shot 2013-11-18 at 1.56.25 PM.png"/>
          <p:cNvPicPr>
            <a:picLocks noChangeAspect="1" noChangeArrowheads="1"/>
          </p:cNvPicPr>
          <p:nvPr/>
        </p:nvPicPr>
        <p:blipFill>
          <a:blip r:embed="rId2" cstate="print"/>
          <a:srcRect/>
          <a:stretch>
            <a:fillRect/>
          </a:stretch>
        </p:blipFill>
        <p:spPr bwMode="auto">
          <a:xfrm>
            <a:off x="1828800" y="1524000"/>
            <a:ext cx="5752432" cy="39624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2743200" cy="2316162"/>
          </a:xfrm>
        </p:spPr>
        <p:txBody>
          <a:bodyPr>
            <a:normAutofit/>
          </a:bodyPr>
          <a:lstStyle/>
          <a:p>
            <a:r>
              <a:rPr lang="en-US" dirty="0" smtClean="0"/>
              <a:t>November 25</a:t>
            </a:r>
            <a:r>
              <a:rPr lang="en-US" baseline="30000" dirty="0" smtClean="0"/>
              <a:t>th</a:t>
            </a:r>
            <a:r>
              <a:rPr lang="en-US" dirty="0" smtClean="0"/>
              <a:t> </a:t>
            </a:r>
            <a:endParaRPr lang="en-US" dirty="0"/>
          </a:p>
        </p:txBody>
      </p:sp>
      <p:sp>
        <p:nvSpPr>
          <p:cNvPr id="1026" name="AutoShape 2" descr="Displaying photo 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isplaying photo 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isplaying photo 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8" descr="ap practice 58.jpg"/>
          <p:cNvPicPr>
            <a:picLocks noChangeAspect="1"/>
          </p:cNvPicPr>
          <p:nvPr/>
        </p:nvPicPr>
        <p:blipFill>
          <a:blip r:embed="rId2" cstate="print"/>
          <a:stretch>
            <a:fillRect/>
          </a:stretch>
        </p:blipFill>
        <p:spPr>
          <a:xfrm>
            <a:off x="2895600" y="0"/>
            <a:ext cx="6248400" cy="6646931"/>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5820</TotalTime>
  <Words>97</Words>
  <Application>Microsoft Office PowerPoint</Application>
  <PresentationFormat>On-screen Show (4:3)</PresentationFormat>
  <Paragraphs>19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Warm Up – 11/11/13</vt:lpstr>
      <vt:lpstr>Periodic Trends</vt:lpstr>
      <vt:lpstr>Below is a chart of periodic trends.  Pick three, and explain (in terms of atomic structure) why each one occurs.    Hint: think of this</vt:lpstr>
      <vt:lpstr>Warm-Up: 11/19/13</vt:lpstr>
      <vt:lpstr>Warm Up – 11/20/13 Sit with your groups from yesterday and discuss:</vt:lpstr>
      <vt:lpstr>Slide 7</vt:lpstr>
      <vt:lpstr>THROWBACK THURSDAY 11/21/13</vt:lpstr>
      <vt:lpstr>November 25th </vt:lpstr>
      <vt:lpstr>Due by the end of class: (one set of answers per group)</vt:lpstr>
      <vt:lpstr>DATE</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 Rosencrans</dc:creator>
  <cp:lastModifiedBy>A. Rosencrans</cp:lastModifiedBy>
  <cp:revision>316</cp:revision>
  <dcterms:created xsi:type="dcterms:W3CDTF">2013-11-11T16:53:54Z</dcterms:created>
  <dcterms:modified xsi:type="dcterms:W3CDTF">2013-11-22T20:35:42Z</dcterms:modified>
</cp:coreProperties>
</file>